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7"/>
  </p:notesMasterIdLst>
  <p:sldIdLst>
    <p:sldId id="256" r:id="rId25"/>
    <p:sldId id="257" r:id="rId26"/>
    <p:sldId id="258" r:id="rId30"/>
    <p:sldId id="259" r:id="rId32"/>
    <p:sldId id="260" r:id="rId34"/>
    <p:sldId id="261" r:id="rId35"/>
    <p:sldId id="262" r:id="rId36"/>
    <p:sldId id="263" r:id="rId38"/>
    <p:sldId id="264" r:id="rId40"/>
    <p:sldId id="265" r:id="rId42"/>
    <p:sldId id="266" r:id="rId44"/>
    <p:sldId id="267" r:id="rId46"/>
  </p:sldIdLst>
  <p:sldSz cx="18288000" cy="10287000"/>
  <p:notesSz cx="6858000" cy="9144000"/>
  <p:embeddedFontLst>
    <p:embeddedFont>
      <p:font typeface="Engagement" charset="1" panose="02000506000000020002"/>
      <p:regular r:id="rId6"/>
    </p:embeddedFont>
    <p:embeddedFont>
      <p:font typeface="Arimo" charset="1" panose="020B0604020202020204"/>
      <p:regular r:id="rId7"/>
    </p:embeddedFont>
    <p:embeddedFont>
      <p:font typeface="Arimo Bold" charset="1" panose="020B0704020202020204"/>
      <p:regular r:id="rId8"/>
    </p:embeddedFont>
    <p:embeddedFont>
      <p:font typeface="Arimo Italics" charset="1" panose="020B0604020202090204"/>
      <p:regular r:id="rId9"/>
    </p:embeddedFont>
    <p:embeddedFont>
      <p:font typeface="Arimo Bold Italics" charset="1" panose="020B0704020202090204"/>
      <p:regular r:id="rId10"/>
    </p:embeddedFont>
    <p:embeddedFont>
      <p:font typeface="Redressed" charset="1" panose="02000506000000020003"/>
      <p:regular r:id="rId11"/>
    </p:embeddedFont>
    <p:embeddedFont>
      <p:font typeface="Josefin Sans Regular" charset="1" panose="00000500000000000000"/>
      <p:regular r:id="rId12"/>
    </p:embeddedFont>
    <p:embeddedFont>
      <p:font typeface="Josefin Sans Regular Bold" charset="1" panose="00000700000000000000"/>
      <p:regular r:id="rId13"/>
    </p:embeddedFont>
    <p:embeddedFont>
      <p:font typeface="Josefin Sans Regular Italics" charset="1" panose="00000500000000000000"/>
      <p:regular r:id="rId14"/>
    </p:embeddedFont>
    <p:embeddedFont>
      <p:font typeface="Josefin Sans Regular Bold Italics" charset="1" panose="00000700000000000000"/>
      <p:regular r:id="rId15"/>
    </p:embeddedFont>
    <p:embeddedFont>
      <p:font typeface="Brittany" charset="1" panose="00000000000000000000"/>
      <p:regular r:id="rId16"/>
    </p:embeddedFont>
    <p:embeddedFont>
      <p:font typeface="Nunito Sans Bold" charset="1" panose="00000800000000000000"/>
      <p:regular r:id="rId17"/>
    </p:embeddedFont>
    <p:embeddedFont>
      <p:font typeface="Nunito Sans Bold Bold" charset="1" panose="00000900000000000000"/>
      <p:regular r:id="rId18"/>
    </p:embeddedFont>
    <p:embeddedFont>
      <p:font typeface="Nunito Sans Bold Italics" charset="1" panose="00000800000000000000"/>
      <p:regular r:id="rId19"/>
    </p:embeddedFont>
    <p:embeddedFont>
      <p:font typeface="Nunito Sans Bold Bold Italics" charset="1" panose="00000900000000000000"/>
      <p:regular r:id="rId20"/>
    </p:embeddedFont>
    <p:embeddedFont>
      <p:font typeface="Nunito Sans Regular" charset="1" panose="00000500000000000000"/>
      <p:regular r:id="rId21"/>
    </p:embeddedFont>
    <p:embeddedFont>
      <p:font typeface="Nunito Sans Regular Bold" charset="1" panose="00000700000000000000"/>
      <p:regular r:id="rId22"/>
    </p:embeddedFont>
    <p:embeddedFont>
      <p:font typeface="Nunito Sans Regular Italics" charset="1" panose="00000500000000000000"/>
      <p:regular r:id="rId23"/>
    </p:embeddedFont>
    <p:embeddedFont>
      <p:font typeface="Nunito Sans Regular Bold Italics" charset="1" panose="0000070000000000000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slides/slide1.xml" Type="http://schemas.openxmlformats.org/officeDocument/2006/relationships/slide"/><Relationship Id="rId26" Target="slides/slide2.xml" Type="http://schemas.openxmlformats.org/officeDocument/2006/relationships/slide"/><Relationship Id="rId27" Target="notesMasters/notesMaster1.xml" Type="http://schemas.openxmlformats.org/officeDocument/2006/relationships/notesMaster"/><Relationship Id="rId28" Target="theme/theme2.xml" Type="http://schemas.openxmlformats.org/officeDocument/2006/relationships/theme"/><Relationship Id="rId29" Target="notesSlides/notesSlide1.xml" Type="http://schemas.openxmlformats.org/officeDocument/2006/relationships/notesSlide"/><Relationship Id="rId3" Target="viewProps.xml" Type="http://schemas.openxmlformats.org/officeDocument/2006/relationships/viewProps"/><Relationship Id="rId30" Target="slides/slide3.xml" Type="http://schemas.openxmlformats.org/officeDocument/2006/relationships/slide"/><Relationship Id="rId31" Target="notesSlides/notesSlide2.xml" Type="http://schemas.openxmlformats.org/officeDocument/2006/relationships/notesSlide"/><Relationship Id="rId32" Target="slides/slide4.xml" Type="http://schemas.openxmlformats.org/officeDocument/2006/relationships/slide"/><Relationship Id="rId33" Target="notesSlides/notesSlide3.xml" Type="http://schemas.openxmlformats.org/officeDocument/2006/relationships/notesSlide"/><Relationship Id="rId34" Target="slides/slide5.xml" Type="http://schemas.openxmlformats.org/officeDocument/2006/relationships/slide"/><Relationship Id="rId35" Target="slides/slide6.xml" Type="http://schemas.openxmlformats.org/officeDocument/2006/relationships/slide"/><Relationship Id="rId36" Target="slides/slide7.xml" Type="http://schemas.openxmlformats.org/officeDocument/2006/relationships/slide"/><Relationship Id="rId37" Target="notesSlides/notesSlide4.xml" Type="http://schemas.openxmlformats.org/officeDocument/2006/relationships/notesSlide"/><Relationship Id="rId38" Target="slides/slide8.xml" Type="http://schemas.openxmlformats.org/officeDocument/2006/relationships/slide"/><Relationship Id="rId39" Target="notesSlides/notesSlide5.xml" Type="http://schemas.openxmlformats.org/officeDocument/2006/relationships/notesSlide"/><Relationship Id="rId4" Target="theme/theme1.xml" Type="http://schemas.openxmlformats.org/officeDocument/2006/relationships/theme"/><Relationship Id="rId40" Target="slides/slide9.xml" Type="http://schemas.openxmlformats.org/officeDocument/2006/relationships/slide"/><Relationship Id="rId41" Target="notesSlides/notesSlide6.xml" Type="http://schemas.openxmlformats.org/officeDocument/2006/relationships/notesSlide"/><Relationship Id="rId42" Target="slides/slide10.xml" Type="http://schemas.openxmlformats.org/officeDocument/2006/relationships/slide"/><Relationship Id="rId43" Target="notesSlides/notesSlide7.xml" Type="http://schemas.openxmlformats.org/officeDocument/2006/relationships/notesSlide"/><Relationship Id="rId44" Target="slides/slide11.xml" Type="http://schemas.openxmlformats.org/officeDocument/2006/relationships/slide"/><Relationship Id="rId45" Target="notesSlides/notesSlide8.xml" Type="http://schemas.openxmlformats.org/officeDocument/2006/relationships/notesSlide"/><Relationship Id="rId46" Target="slides/slide12.xml" Type="http://schemas.openxmlformats.org/officeDocument/2006/relationships/slid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notesSlide1.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Students should explain that the syllable restrictions are the main constraint feature of the haiku poem. Sonnets and limericks are other great examples of poems that have restrictive characteristics via rhyme, meter, length, etc.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2.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Be sure that students are familiar with the term "avant-garde" which means "experimental" or "unorthodox." </a:t>
            </a:r>
          </a:p>
          <a:p>
            <a:pPr lvl="0"/>
            <a:r>
              <a:rPr lang="en-US"/>
              <a:t/>
            </a:r>
          </a:p>
          <a:p>
            <a:pPr lvl="0"/>
            <a:r>
              <a:rPr lang="en-US"/>
              <a:t>You can tell your students that Dr. Seuss' The Cat in the Hat was born under similar circumstances. He was tasked with writing an interesting children's book using only 250 words that were deemed important for 1st graders to be able to recognize. His books became so popular because they were so different that earlier books designed for very young readers.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3.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Have students speculate on the meaning of Hemingway's six-word story. Challenge your students to write their own six-word memoir based upon a life event. Use the "Six-Word Memoir" handout for this activity.  This is intended to be a quick, fun activity and you can have students start it in class and illustrate it for homework.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4.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Break your class into five groups- a group for each vowel. Do not give them any hint that this activity centers around vowels. It's interesting that it can actually take students a while to realize that their piece is written using only a single vowel. Pass out the Group Eunoia Excerpts face-down to each group. Tell them turn them over at the same time and see how long it takes for a group to figure it out. Do not move onto the next slide before your students have finished this part of the activity.</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5.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This book is worth having in your classroom if you teach creative writing!</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6.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Pass out the Univocalism Planning Sheets to your groups. I assign a different vowel from the one in each group's excerpt just to prevent them from copying from the excerpt. Students should spend quite a bit of time compiling a list of words. This always proves to be a more difficult task than they realize since so many words contain multiple vowels.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7.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I like to have my students write their paragraphs on the board. I divide my board into five sections for this. We read each aloud and then discuss what feeling or personality each piece of writing has. Students usually find O to be "bubbly" or "loopy" for example. Often the word used to describe the personality of each letter often contains said vowel.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notesSlides/notesSlide8.xml><?xml version="1.0" encoding="utf-8"?>
<p:notes xmlns:p="http://schemas.openxmlformats.org/presentationml/2006/main">
  <p:cSld>
    <p:spTree xmlns:a="http://schemas.openxmlformats.org/drawingml/2006/main"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I remind my students of this thought as we move through our poetry unit and discuss word choice and sound devices such as assonance. </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cSld>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2.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3.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4.png" Type="http://schemas.openxmlformats.org/officeDocument/2006/relationships/image"/><Relationship Id="rId4" Target="../media/image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4.xml" Type="http://schemas.openxmlformats.org/officeDocument/2006/relationships/notesSlide"/><Relationship Id="rId3" Target="../media/image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9.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0.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10.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https://www.teacherspayteachers.com/Store/The-Unraveled-Teacher" TargetMode="External" Type="http://schemas.openxmlformats.org/officeDocument/2006/relationships/hyperlink"/></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32272" b="337"/>
          <a:stretch>
            <a:fillRect/>
          </a:stretch>
        </p:blipFill>
        <p:spPr>
          <a:xfrm flipH="false" flipV="false" rot="0">
            <a:off x="-1446612" y="34686"/>
            <a:ext cx="9281739" cy="10252314"/>
          </a:xfrm>
          <a:prstGeom prst="rect">
            <a:avLst/>
          </a:prstGeom>
        </p:spPr>
      </p:pic>
      <p:grpSp>
        <p:nvGrpSpPr>
          <p:cNvPr name="Group 3" id="3"/>
          <p:cNvGrpSpPr/>
          <p:nvPr/>
        </p:nvGrpSpPr>
        <p:grpSpPr>
          <a:xfrm rot="0">
            <a:off x="7862569" y="447391"/>
            <a:ext cx="10733760" cy="3723835"/>
            <a:chOff x="0" y="0"/>
            <a:chExt cx="14311680" cy="4965113"/>
          </a:xfrm>
        </p:grpSpPr>
        <p:sp>
          <p:nvSpPr>
            <p:cNvPr name="TextBox 4" id="4"/>
            <p:cNvSpPr txBox="true"/>
            <p:nvPr/>
          </p:nvSpPr>
          <p:spPr>
            <a:xfrm rot="0">
              <a:off x="0" y="209550"/>
              <a:ext cx="14311680" cy="3870909"/>
            </a:xfrm>
            <a:prstGeom prst="rect">
              <a:avLst/>
            </a:prstGeom>
          </p:spPr>
          <p:txBody>
            <a:bodyPr anchor="t" rtlCol="false" tIns="0" lIns="0" bIns="0" rIns="0">
              <a:spAutoFit/>
            </a:bodyPr>
            <a:lstStyle/>
            <a:p>
              <a:pPr algn="ctr">
                <a:lnSpc>
                  <a:spcPts val="10985"/>
                </a:lnSpc>
              </a:pPr>
              <a:r>
                <a:rPr lang="en-US" sz="10985">
                  <a:solidFill>
                    <a:srgbClr val="FFFFFF"/>
                  </a:solidFill>
                  <a:latin typeface="Nunito Sans Bold Bold"/>
                </a:rPr>
                <a:t>Constrained Writing</a:t>
              </a:r>
            </a:p>
          </p:txBody>
        </p:sp>
        <p:sp>
          <p:nvSpPr>
            <p:cNvPr name="TextBox 5" id="5"/>
            <p:cNvSpPr txBox="true"/>
            <p:nvPr/>
          </p:nvSpPr>
          <p:spPr>
            <a:xfrm rot="0">
              <a:off x="3154835" y="4298363"/>
              <a:ext cx="11156845" cy="666750"/>
            </a:xfrm>
            <a:prstGeom prst="rect">
              <a:avLst/>
            </a:prstGeom>
          </p:spPr>
          <p:txBody>
            <a:bodyPr anchor="t" rtlCol="false" tIns="0" lIns="0" bIns="0" rIns="0">
              <a:spAutoFit/>
            </a:bodyPr>
            <a:lstStyle/>
            <a:p>
              <a:pPr>
                <a:lnSpc>
                  <a:spcPts val="4200"/>
                </a:lnSpc>
              </a:pPr>
            </a:p>
          </p:txBody>
        </p:sp>
      </p:grpSp>
      <p:sp>
        <p:nvSpPr>
          <p:cNvPr name="TextBox 6" id="6"/>
          <p:cNvSpPr txBox="true"/>
          <p:nvPr/>
        </p:nvSpPr>
        <p:spPr>
          <a:xfrm rot="0">
            <a:off x="8657449" y="4075976"/>
            <a:ext cx="9144000" cy="4855210"/>
          </a:xfrm>
          <a:prstGeom prst="rect">
            <a:avLst/>
          </a:prstGeom>
        </p:spPr>
        <p:txBody>
          <a:bodyPr anchor="t" rtlCol="false" tIns="0" lIns="0" bIns="0" rIns="0">
            <a:spAutoFit/>
          </a:bodyPr>
          <a:lstStyle/>
          <a:p>
            <a:pPr>
              <a:lnSpc>
                <a:spcPts val="6440"/>
              </a:lnSpc>
            </a:pPr>
            <a:r>
              <a:rPr lang="en-US" sz="4600">
                <a:solidFill>
                  <a:srgbClr val="FFFFFF"/>
                </a:solidFill>
                <a:latin typeface="Redressed"/>
              </a:rPr>
              <a:t>Constrained writing is a literary technique in which the writer must adhere to rules or restrictions that forbid certain elements or impose a pattern upon the writing. Many types of poetry are products of constrained writing.</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AutoShape 2" id="2"/>
          <p:cNvSpPr/>
          <p:nvPr/>
        </p:nvSpPr>
        <p:spPr>
          <a:xfrm rot="0">
            <a:off x="0" y="0"/>
            <a:ext cx="12777506" cy="10287000"/>
          </a:xfrm>
          <a:prstGeom prst="rect">
            <a:avLst/>
          </a:prstGeom>
          <a:solidFill>
            <a:srgbClr val="3E444B"/>
          </a:solidFill>
        </p:spPr>
      </p:sp>
      <p:pic>
        <p:nvPicPr>
          <p:cNvPr name="Picture 3" id="3"/>
          <p:cNvPicPr>
            <a:picLocks noChangeAspect="true"/>
          </p:cNvPicPr>
          <p:nvPr/>
        </p:nvPicPr>
        <p:blipFill>
          <a:blip r:embed="rId3"/>
          <a:srcRect l="19546" t="0" r="44406" b="337"/>
          <a:stretch>
            <a:fillRect/>
          </a:stretch>
        </p:blipFill>
        <p:spPr>
          <a:xfrm flipH="false" flipV="false" rot="0">
            <a:off x="12777506" y="0"/>
            <a:ext cx="5560577" cy="10252314"/>
          </a:xfrm>
          <a:prstGeom prst="rect">
            <a:avLst/>
          </a:prstGeom>
        </p:spPr>
      </p:pic>
      <p:sp>
        <p:nvSpPr>
          <p:cNvPr name="TextBox 4" id="4"/>
          <p:cNvSpPr txBox="true"/>
          <p:nvPr/>
        </p:nvSpPr>
        <p:spPr>
          <a:xfrm rot="0">
            <a:off x="1028700" y="636885"/>
            <a:ext cx="11748806" cy="1457325"/>
          </a:xfrm>
          <a:prstGeom prst="rect">
            <a:avLst/>
          </a:prstGeom>
        </p:spPr>
        <p:txBody>
          <a:bodyPr anchor="t" rtlCol="false" tIns="0" lIns="0" bIns="0" rIns="0">
            <a:spAutoFit/>
          </a:bodyPr>
          <a:lstStyle/>
          <a:p>
            <a:pPr>
              <a:lnSpc>
                <a:spcPts val="11409"/>
              </a:lnSpc>
            </a:pPr>
            <a:r>
              <a:rPr lang="en-US" sz="9507">
                <a:solidFill>
                  <a:srgbClr val="FFFFFF"/>
                </a:solidFill>
                <a:latin typeface="Engagement"/>
              </a:rPr>
              <a:t>Poetry and Constrained Writing</a:t>
            </a:r>
          </a:p>
        </p:txBody>
      </p:sp>
      <p:sp>
        <p:nvSpPr>
          <p:cNvPr name="TextBox 5" id="5"/>
          <p:cNvSpPr txBox="true"/>
          <p:nvPr/>
        </p:nvSpPr>
        <p:spPr>
          <a:xfrm rot="0">
            <a:off x="824374" y="2489666"/>
            <a:ext cx="11128757" cy="7188835"/>
          </a:xfrm>
          <a:prstGeom prst="rect">
            <a:avLst/>
          </a:prstGeom>
        </p:spPr>
        <p:txBody>
          <a:bodyPr anchor="t" rtlCol="false" tIns="0" lIns="0" bIns="0" rIns="0">
            <a:spAutoFit/>
          </a:bodyPr>
          <a:lstStyle/>
          <a:p>
            <a:pPr algn="ctr">
              <a:lnSpc>
                <a:spcPts val="7139"/>
              </a:lnSpc>
            </a:pPr>
            <a:r>
              <a:rPr lang="en-US" sz="5100">
                <a:solidFill>
                  <a:srgbClr val="FFFFFF"/>
                </a:solidFill>
                <a:latin typeface="Josefin Sans Regular"/>
              </a:rPr>
              <a:t>You are likely already familiar with many types of poems that are formed by their constraints. A haiku is the perfect example. What writing constraints are imposed upon the writing of haikus? What are some other examples of poems that are governed by restrictions?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C2C7CF"/>
        </a:solidFill>
      </p:bgPr>
    </p:bg>
    <p:spTree>
      <p:nvGrpSpPr>
        <p:cNvPr id="1" name=""/>
        <p:cNvGrpSpPr/>
        <p:nvPr/>
      </p:nvGrpSpPr>
      <p:grpSpPr>
        <a:xfrm>
          <a:off x="0" y="0"/>
          <a:ext cx="0" cy="0"/>
          <a:chOff x="0" y="0"/>
          <a:chExt cx="0" cy="0"/>
        </a:xfrm>
      </p:grpSpPr>
      <p:grpSp>
        <p:nvGrpSpPr>
          <p:cNvPr name="Group 2" id="2"/>
          <p:cNvGrpSpPr/>
          <p:nvPr/>
        </p:nvGrpSpPr>
        <p:grpSpPr>
          <a:xfrm rot="0">
            <a:off x="4692133" y="5407646"/>
            <a:ext cx="12796534" cy="4128691"/>
            <a:chOff x="0" y="0"/>
            <a:chExt cx="3877738" cy="1251119"/>
          </a:xfrm>
        </p:grpSpPr>
        <p:sp>
          <p:nvSpPr>
            <p:cNvPr name="Freeform 3" id="3"/>
            <p:cNvSpPr/>
            <p:nvPr/>
          </p:nvSpPr>
          <p:spPr>
            <a:xfrm>
              <a:off x="10160" y="16510"/>
              <a:ext cx="3854878" cy="1223179"/>
            </a:xfrm>
            <a:custGeom>
              <a:avLst/>
              <a:gdLst/>
              <a:ahLst/>
              <a:cxnLst/>
              <a:rect r="r" b="b" t="t" l="l"/>
              <a:pathLst>
                <a:path h="1223179" w="3854878">
                  <a:moveTo>
                    <a:pt x="3854878" y="1223179"/>
                  </a:moveTo>
                  <a:lnTo>
                    <a:pt x="0" y="1215559"/>
                  </a:lnTo>
                  <a:lnTo>
                    <a:pt x="0" y="437457"/>
                  </a:lnTo>
                  <a:lnTo>
                    <a:pt x="17780" y="19050"/>
                  </a:lnTo>
                  <a:lnTo>
                    <a:pt x="1920205" y="0"/>
                  </a:lnTo>
                  <a:lnTo>
                    <a:pt x="3835828" y="5080"/>
                  </a:lnTo>
                  <a:close/>
                </a:path>
              </a:pathLst>
            </a:custGeom>
            <a:solidFill>
              <a:srgbClr val="A6A6A6"/>
            </a:solidFill>
          </p:spPr>
        </p:sp>
        <p:sp>
          <p:nvSpPr>
            <p:cNvPr name="Freeform 4" id="4"/>
            <p:cNvSpPr/>
            <p:nvPr/>
          </p:nvSpPr>
          <p:spPr>
            <a:xfrm>
              <a:off x="-3810" y="0"/>
              <a:ext cx="3884088" cy="1249849"/>
            </a:xfrm>
            <a:custGeom>
              <a:avLst/>
              <a:gdLst/>
              <a:ahLst/>
              <a:cxnLst/>
              <a:rect r="r" b="b" t="t" l="l"/>
              <a:pathLst>
                <a:path h="1249849" w="3884088">
                  <a:moveTo>
                    <a:pt x="3849798" y="21590"/>
                  </a:moveTo>
                  <a:cubicBezTo>
                    <a:pt x="3851067" y="34290"/>
                    <a:pt x="3851067" y="44450"/>
                    <a:pt x="3852337" y="54610"/>
                  </a:cubicBezTo>
                  <a:cubicBezTo>
                    <a:pt x="3854878" y="81730"/>
                    <a:pt x="3856148" y="106906"/>
                    <a:pt x="3858687" y="131182"/>
                  </a:cubicBezTo>
                  <a:cubicBezTo>
                    <a:pt x="3858687" y="166248"/>
                    <a:pt x="3871387" y="857674"/>
                    <a:pt x="3877737" y="892739"/>
                  </a:cubicBezTo>
                  <a:cubicBezTo>
                    <a:pt x="3884087" y="945788"/>
                    <a:pt x="3880278" y="999735"/>
                    <a:pt x="3880278" y="1052783"/>
                  </a:cubicBezTo>
                  <a:cubicBezTo>
                    <a:pt x="3880278" y="1099538"/>
                    <a:pt x="3881548" y="1142696"/>
                    <a:pt x="3882817" y="1188888"/>
                  </a:cubicBezTo>
                  <a:cubicBezTo>
                    <a:pt x="3882817" y="1210479"/>
                    <a:pt x="3882817" y="1224449"/>
                    <a:pt x="3882817" y="1248579"/>
                  </a:cubicBezTo>
                  <a:cubicBezTo>
                    <a:pt x="3859958" y="1248579"/>
                    <a:pt x="3839637" y="1249849"/>
                    <a:pt x="3812281" y="1248579"/>
                  </a:cubicBezTo>
                  <a:cubicBezTo>
                    <a:pt x="3617891" y="1243499"/>
                    <a:pt x="3420510" y="1249849"/>
                    <a:pt x="3226120" y="1244768"/>
                  </a:cubicBezTo>
                  <a:cubicBezTo>
                    <a:pt x="3109486" y="1240959"/>
                    <a:pt x="2995843" y="1243499"/>
                    <a:pt x="2879209" y="1240959"/>
                  </a:cubicBezTo>
                  <a:cubicBezTo>
                    <a:pt x="2825378" y="1239688"/>
                    <a:pt x="2771546" y="1238418"/>
                    <a:pt x="2717715" y="1237149"/>
                  </a:cubicBezTo>
                  <a:cubicBezTo>
                    <a:pt x="2684819" y="1237149"/>
                    <a:pt x="2654913" y="1238418"/>
                    <a:pt x="2622016" y="1238418"/>
                  </a:cubicBezTo>
                  <a:cubicBezTo>
                    <a:pt x="2538279" y="1237149"/>
                    <a:pt x="2308001" y="1238418"/>
                    <a:pt x="2224264" y="1237149"/>
                  </a:cubicBezTo>
                  <a:cubicBezTo>
                    <a:pt x="2164452" y="1235879"/>
                    <a:pt x="968206" y="1244768"/>
                    <a:pt x="908394" y="1243499"/>
                  </a:cubicBezTo>
                  <a:cubicBezTo>
                    <a:pt x="893440" y="1243499"/>
                    <a:pt x="875497" y="1244768"/>
                    <a:pt x="860544" y="1244768"/>
                  </a:cubicBezTo>
                  <a:cubicBezTo>
                    <a:pt x="824656" y="1244768"/>
                    <a:pt x="791760" y="1246038"/>
                    <a:pt x="755872" y="1246038"/>
                  </a:cubicBezTo>
                  <a:cubicBezTo>
                    <a:pt x="666154" y="1246038"/>
                    <a:pt x="579426" y="1244768"/>
                    <a:pt x="489708" y="1243499"/>
                  </a:cubicBezTo>
                  <a:cubicBezTo>
                    <a:pt x="435876" y="1242229"/>
                    <a:pt x="382045" y="1240959"/>
                    <a:pt x="331205" y="1239688"/>
                  </a:cubicBezTo>
                  <a:cubicBezTo>
                    <a:pt x="235505" y="1238418"/>
                    <a:pt x="139806" y="1237149"/>
                    <a:pt x="48260" y="1237149"/>
                  </a:cubicBezTo>
                  <a:cubicBezTo>
                    <a:pt x="38100" y="1237149"/>
                    <a:pt x="29210" y="1237149"/>
                    <a:pt x="19050" y="1235879"/>
                  </a:cubicBezTo>
                  <a:cubicBezTo>
                    <a:pt x="10160" y="1234609"/>
                    <a:pt x="5080" y="1228259"/>
                    <a:pt x="7620" y="1219368"/>
                  </a:cubicBezTo>
                  <a:cubicBezTo>
                    <a:pt x="16510" y="1187652"/>
                    <a:pt x="12700" y="1165174"/>
                    <a:pt x="11430" y="1141797"/>
                  </a:cubicBezTo>
                  <a:cubicBezTo>
                    <a:pt x="10160" y="1094143"/>
                    <a:pt x="6350" y="1047389"/>
                    <a:pt x="7620" y="999735"/>
                  </a:cubicBezTo>
                  <a:cubicBezTo>
                    <a:pt x="5080" y="940393"/>
                    <a:pt x="0" y="205809"/>
                    <a:pt x="7620" y="145568"/>
                  </a:cubicBezTo>
                  <a:cubicBezTo>
                    <a:pt x="8890" y="133879"/>
                    <a:pt x="7620" y="121292"/>
                    <a:pt x="8890" y="109603"/>
                  </a:cubicBezTo>
                  <a:cubicBezTo>
                    <a:pt x="10160" y="90721"/>
                    <a:pt x="12700" y="70042"/>
                    <a:pt x="13970" y="44450"/>
                  </a:cubicBezTo>
                  <a:cubicBezTo>
                    <a:pt x="13970" y="41910"/>
                    <a:pt x="15240" y="39370"/>
                    <a:pt x="16510" y="38100"/>
                  </a:cubicBezTo>
                  <a:cubicBezTo>
                    <a:pt x="38100" y="35560"/>
                    <a:pt x="65040" y="30480"/>
                    <a:pt x="112890" y="29210"/>
                  </a:cubicBezTo>
                  <a:cubicBezTo>
                    <a:pt x="193637" y="25400"/>
                    <a:pt x="274383" y="22860"/>
                    <a:pt x="358120" y="20320"/>
                  </a:cubicBezTo>
                  <a:cubicBezTo>
                    <a:pt x="414942" y="17780"/>
                    <a:pt x="471764" y="16510"/>
                    <a:pt x="525595" y="13970"/>
                  </a:cubicBezTo>
                  <a:cubicBezTo>
                    <a:pt x="579426" y="11430"/>
                    <a:pt x="636248" y="8890"/>
                    <a:pt x="690079" y="8890"/>
                  </a:cubicBezTo>
                  <a:cubicBezTo>
                    <a:pt x="749891" y="7620"/>
                    <a:pt x="809703" y="10160"/>
                    <a:pt x="869516" y="8890"/>
                  </a:cubicBezTo>
                  <a:cubicBezTo>
                    <a:pt x="944281" y="8890"/>
                    <a:pt x="2299029" y="6350"/>
                    <a:pt x="2373795" y="5080"/>
                  </a:cubicBezTo>
                  <a:cubicBezTo>
                    <a:pt x="2445569" y="3810"/>
                    <a:pt x="2517344" y="2540"/>
                    <a:pt x="2592110" y="2540"/>
                  </a:cubicBezTo>
                  <a:cubicBezTo>
                    <a:pt x="2714725" y="1270"/>
                    <a:pt x="2834349" y="0"/>
                    <a:pt x="2956965" y="0"/>
                  </a:cubicBezTo>
                  <a:cubicBezTo>
                    <a:pt x="3007805" y="0"/>
                    <a:pt x="3061636" y="2540"/>
                    <a:pt x="3112477" y="2540"/>
                  </a:cubicBezTo>
                  <a:cubicBezTo>
                    <a:pt x="3253036" y="3810"/>
                    <a:pt x="3396585" y="5080"/>
                    <a:pt x="3537144" y="7620"/>
                  </a:cubicBezTo>
                  <a:cubicBezTo>
                    <a:pt x="3611909" y="8890"/>
                    <a:pt x="3686675" y="12700"/>
                    <a:pt x="3761440" y="16510"/>
                  </a:cubicBezTo>
                  <a:cubicBezTo>
                    <a:pt x="3779384" y="16510"/>
                    <a:pt x="3797327" y="16510"/>
                    <a:pt x="3812281" y="16510"/>
                  </a:cubicBezTo>
                  <a:cubicBezTo>
                    <a:pt x="3830748" y="17780"/>
                    <a:pt x="3839637" y="20320"/>
                    <a:pt x="3849798" y="21590"/>
                  </a:cubicBezTo>
                  <a:close/>
                  <a:moveTo>
                    <a:pt x="3859958" y="1232069"/>
                  </a:moveTo>
                  <a:cubicBezTo>
                    <a:pt x="3861228" y="1215559"/>
                    <a:pt x="3862498" y="1202859"/>
                    <a:pt x="3862498" y="1190159"/>
                  </a:cubicBezTo>
                  <a:cubicBezTo>
                    <a:pt x="3861228" y="1138200"/>
                    <a:pt x="3859958" y="1090547"/>
                    <a:pt x="3859958" y="1039297"/>
                  </a:cubicBezTo>
                  <a:cubicBezTo>
                    <a:pt x="3859958" y="1015919"/>
                    <a:pt x="3862498" y="992542"/>
                    <a:pt x="3861228" y="969165"/>
                  </a:cubicBezTo>
                  <a:cubicBezTo>
                    <a:pt x="3861228" y="947586"/>
                    <a:pt x="3859958" y="925108"/>
                    <a:pt x="3858687" y="903529"/>
                  </a:cubicBezTo>
                  <a:cubicBezTo>
                    <a:pt x="3853608" y="870261"/>
                    <a:pt x="3842178" y="181533"/>
                    <a:pt x="3842178" y="148265"/>
                  </a:cubicBezTo>
                  <a:cubicBezTo>
                    <a:pt x="3839637" y="120392"/>
                    <a:pt x="3837098" y="91620"/>
                    <a:pt x="3834558" y="63500"/>
                  </a:cubicBezTo>
                  <a:cubicBezTo>
                    <a:pt x="3833287" y="44450"/>
                    <a:pt x="3832018" y="43180"/>
                    <a:pt x="3803309" y="41910"/>
                  </a:cubicBezTo>
                  <a:cubicBezTo>
                    <a:pt x="3794337" y="41910"/>
                    <a:pt x="3788356" y="41910"/>
                    <a:pt x="3779384" y="40640"/>
                  </a:cubicBezTo>
                  <a:cubicBezTo>
                    <a:pt x="3704619" y="36830"/>
                    <a:pt x="3626862" y="31750"/>
                    <a:pt x="3552097" y="30480"/>
                  </a:cubicBezTo>
                  <a:cubicBezTo>
                    <a:pt x="3369670" y="26670"/>
                    <a:pt x="3184252" y="25400"/>
                    <a:pt x="3001824" y="22860"/>
                  </a:cubicBezTo>
                  <a:cubicBezTo>
                    <a:pt x="2974908" y="22860"/>
                    <a:pt x="2945002" y="22860"/>
                    <a:pt x="2918087" y="22860"/>
                  </a:cubicBezTo>
                  <a:cubicBezTo>
                    <a:pt x="2873227" y="22860"/>
                    <a:pt x="2828368" y="22860"/>
                    <a:pt x="2786500" y="22860"/>
                  </a:cubicBezTo>
                  <a:cubicBezTo>
                    <a:pt x="2690800" y="22860"/>
                    <a:pt x="2595100" y="22860"/>
                    <a:pt x="2502391" y="24130"/>
                  </a:cubicBezTo>
                  <a:cubicBezTo>
                    <a:pt x="2421645" y="25400"/>
                    <a:pt x="1060915" y="29210"/>
                    <a:pt x="980168" y="29210"/>
                  </a:cubicBezTo>
                  <a:cubicBezTo>
                    <a:pt x="848581" y="29210"/>
                    <a:pt x="716994" y="26670"/>
                    <a:pt x="585407" y="33020"/>
                  </a:cubicBezTo>
                  <a:cubicBezTo>
                    <a:pt x="516623" y="36830"/>
                    <a:pt x="450830" y="36830"/>
                    <a:pt x="385036" y="38100"/>
                  </a:cubicBezTo>
                  <a:cubicBezTo>
                    <a:pt x="271393" y="41910"/>
                    <a:pt x="157749" y="45720"/>
                    <a:pt x="49530" y="50800"/>
                  </a:cubicBezTo>
                  <a:cubicBezTo>
                    <a:pt x="36830" y="50800"/>
                    <a:pt x="34290" y="53340"/>
                    <a:pt x="33020" y="67344"/>
                  </a:cubicBezTo>
                  <a:cubicBezTo>
                    <a:pt x="31750" y="83528"/>
                    <a:pt x="31750" y="99713"/>
                    <a:pt x="30480" y="115897"/>
                  </a:cubicBezTo>
                  <a:cubicBezTo>
                    <a:pt x="29210" y="142871"/>
                    <a:pt x="26670" y="168945"/>
                    <a:pt x="25400" y="195919"/>
                  </a:cubicBezTo>
                  <a:cubicBezTo>
                    <a:pt x="20320" y="224691"/>
                    <a:pt x="26670" y="927805"/>
                    <a:pt x="29210" y="956577"/>
                  </a:cubicBezTo>
                  <a:cubicBezTo>
                    <a:pt x="29210" y="987147"/>
                    <a:pt x="29210" y="1018617"/>
                    <a:pt x="30480" y="1049187"/>
                  </a:cubicBezTo>
                  <a:cubicBezTo>
                    <a:pt x="30480" y="1071665"/>
                    <a:pt x="33020" y="1094143"/>
                    <a:pt x="33020" y="1116621"/>
                  </a:cubicBezTo>
                  <a:cubicBezTo>
                    <a:pt x="33020" y="1140898"/>
                    <a:pt x="33020" y="1165174"/>
                    <a:pt x="31750" y="1190159"/>
                  </a:cubicBezTo>
                  <a:cubicBezTo>
                    <a:pt x="31750" y="1193969"/>
                    <a:pt x="31750" y="1196509"/>
                    <a:pt x="31750" y="1200319"/>
                  </a:cubicBezTo>
                  <a:cubicBezTo>
                    <a:pt x="31750" y="1210479"/>
                    <a:pt x="35560" y="1214289"/>
                    <a:pt x="44450" y="1214289"/>
                  </a:cubicBezTo>
                  <a:cubicBezTo>
                    <a:pt x="71021" y="1214289"/>
                    <a:pt x="112890" y="1215559"/>
                    <a:pt x="151768" y="1215559"/>
                  </a:cubicBezTo>
                  <a:cubicBezTo>
                    <a:pt x="208590" y="1215559"/>
                    <a:pt x="268402" y="1213019"/>
                    <a:pt x="325224" y="1215559"/>
                  </a:cubicBezTo>
                  <a:cubicBezTo>
                    <a:pt x="417933" y="1219369"/>
                    <a:pt x="510642" y="1221909"/>
                    <a:pt x="603351" y="1220639"/>
                  </a:cubicBezTo>
                  <a:cubicBezTo>
                    <a:pt x="663163" y="1219369"/>
                    <a:pt x="719985" y="1221909"/>
                    <a:pt x="779797" y="1221909"/>
                  </a:cubicBezTo>
                  <a:cubicBezTo>
                    <a:pt x="866525" y="1221909"/>
                    <a:pt x="953253" y="1220639"/>
                    <a:pt x="1039981" y="1221909"/>
                  </a:cubicBezTo>
                  <a:cubicBezTo>
                    <a:pt x="1168577" y="1223179"/>
                    <a:pt x="2580147" y="1213019"/>
                    <a:pt x="2711734" y="1215559"/>
                  </a:cubicBezTo>
                  <a:cubicBezTo>
                    <a:pt x="2768556" y="1216829"/>
                    <a:pt x="2825378" y="1218099"/>
                    <a:pt x="2879209" y="1218099"/>
                  </a:cubicBezTo>
                  <a:cubicBezTo>
                    <a:pt x="2977899" y="1220639"/>
                    <a:pt x="3073599" y="1216829"/>
                    <a:pt x="3172289" y="1220639"/>
                  </a:cubicBezTo>
                  <a:cubicBezTo>
                    <a:pt x="3253036" y="1223179"/>
                    <a:pt x="3333782" y="1223179"/>
                    <a:pt x="3414529" y="1225719"/>
                  </a:cubicBezTo>
                  <a:cubicBezTo>
                    <a:pt x="3534153" y="1229529"/>
                    <a:pt x="3653778" y="1232069"/>
                    <a:pt x="3773402" y="1233339"/>
                  </a:cubicBezTo>
                  <a:cubicBezTo>
                    <a:pt x="3818262" y="1233339"/>
                    <a:pt x="3839637" y="1232069"/>
                    <a:pt x="3859958" y="1232069"/>
                  </a:cubicBezTo>
                  <a:close/>
                </a:path>
              </a:pathLst>
            </a:custGeom>
            <a:solidFill>
              <a:srgbClr val="353333"/>
            </a:solidFill>
          </p:spPr>
        </p:sp>
      </p:grpSp>
      <p:grpSp>
        <p:nvGrpSpPr>
          <p:cNvPr name="Group 5" id="5"/>
          <p:cNvGrpSpPr>
            <a:grpSpLocks noChangeAspect="true"/>
          </p:cNvGrpSpPr>
          <p:nvPr/>
        </p:nvGrpSpPr>
        <p:grpSpPr>
          <a:xfrm rot="0">
            <a:off x="394188" y="5890862"/>
            <a:ext cx="3787473" cy="3645476"/>
            <a:chOff x="30480" y="591820"/>
            <a:chExt cx="12736830" cy="12259310"/>
          </a:xfrm>
        </p:grpSpPr>
        <p:sp>
          <p:nvSpPr>
            <p:cNvPr name="Freeform 6" id="6"/>
            <p:cNvSpPr/>
            <p:nvPr/>
          </p:nvSpPr>
          <p:spPr>
            <a:xfrm>
              <a:off x="30480" y="591820"/>
              <a:ext cx="12736830" cy="12259310"/>
            </a:xfrm>
            <a:custGeom>
              <a:avLst/>
              <a:gdLst/>
              <a:ahLst/>
              <a:cxnLst/>
              <a:rect r="r" b="b" t="t" l="l"/>
              <a:pathLst>
                <a:path h="12259310" w="12736830">
                  <a:moveTo>
                    <a:pt x="11925300" y="4271010"/>
                  </a:moveTo>
                  <a:cubicBezTo>
                    <a:pt x="10819131" y="2120900"/>
                    <a:pt x="8590281"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19"/>
                    <a:pt x="1822450" y="10811510"/>
                    <a:pt x="2842260" y="11203940"/>
                  </a:cubicBezTo>
                  <a:cubicBezTo>
                    <a:pt x="5585460" y="12259310"/>
                    <a:pt x="8953500"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3"/>
              <a:stretch>
                <a:fillRect l="-43902" r="243" t="-7108" b="-12430"/>
              </a:stretch>
            </a:blipFill>
          </p:spPr>
        </p:sp>
      </p:grpSp>
      <p:sp>
        <p:nvSpPr>
          <p:cNvPr name="TextBox 7" id="7"/>
          <p:cNvSpPr txBox="true"/>
          <p:nvPr/>
        </p:nvSpPr>
        <p:spPr>
          <a:xfrm rot="0">
            <a:off x="2826358" y="792632"/>
            <a:ext cx="12635285" cy="1275714"/>
          </a:xfrm>
          <a:prstGeom prst="rect">
            <a:avLst/>
          </a:prstGeom>
        </p:spPr>
        <p:txBody>
          <a:bodyPr anchor="t" rtlCol="false" tIns="0" lIns="0" bIns="0" rIns="0">
            <a:spAutoFit/>
          </a:bodyPr>
          <a:lstStyle/>
          <a:p>
            <a:pPr algn="ctr">
              <a:lnSpc>
                <a:spcPts val="9599"/>
              </a:lnSpc>
            </a:pPr>
            <a:r>
              <a:rPr lang="en-US" sz="9599">
                <a:solidFill>
                  <a:srgbClr val="353333"/>
                </a:solidFill>
                <a:latin typeface="Redressed"/>
              </a:rPr>
              <a:t>Avant-Garde Writing</a:t>
            </a:r>
          </a:p>
        </p:txBody>
      </p:sp>
      <p:sp>
        <p:nvSpPr>
          <p:cNvPr name="TextBox 8" id="8"/>
          <p:cNvSpPr txBox="true"/>
          <p:nvPr/>
        </p:nvSpPr>
        <p:spPr>
          <a:xfrm rot="0">
            <a:off x="1028700" y="2413980"/>
            <a:ext cx="16459967" cy="2598419"/>
          </a:xfrm>
          <a:prstGeom prst="rect">
            <a:avLst/>
          </a:prstGeom>
        </p:spPr>
        <p:txBody>
          <a:bodyPr anchor="t" rtlCol="false" tIns="0" lIns="0" bIns="0" rIns="0">
            <a:spAutoFit/>
          </a:bodyPr>
          <a:lstStyle/>
          <a:p>
            <a:pPr>
              <a:lnSpc>
                <a:spcPts val="5180"/>
              </a:lnSpc>
            </a:pPr>
            <a:r>
              <a:rPr lang="en-US" sz="3700">
                <a:solidFill>
                  <a:srgbClr val="353333"/>
                </a:solidFill>
                <a:latin typeface="Josefin Sans Regular"/>
              </a:rPr>
              <a:t>Where constrained writing really gets interesting is beyond poetry. Traditional poetic patterns and constrictions have been around for a long time, but newer creative writing techniques have produced some revolutionary pieces of writing.</a:t>
            </a:r>
          </a:p>
        </p:txBody>
      </p:sp>
      <p:sp>
        <p:nvSpPr>
          <p:cNvPr name="TextBox 9" id="9"/>
          <p:cNvSpPr txBox="true"/>
          <p:nvPr/>
        </p:nvSpPr>
        <p:spPr>
          <a:xfrm rot="0">
            <a:off x="5064803" y="5909891"/>
            <a:ext cx="12051195" cy="3057526"/>
          </a:xfrm>
          <a:prstGeom prst="rect">
            <a:avLst/>
          </a:prstGeom>
        </p:spPr>
        <p:txBody>
          <a:bodyPr anchor="t" rtlCol="false" tIns="0" lIns="0" bIns="0" rIns="0">
            <a:spAutoFit/>
          </a:bodyPr>
          <a:lstStyle/>
          <a:p>
            <a:pPr algn="ctr">
              <a:lnSpc>
                <a:spcPts val="4899"/>
              </a:lnSpc>
            </a:pPr>
            <a:r>
              <a:rPr lang="en-US" sz="3499">
                <a:solidFill>
                  <a:srgbClr val="353333"/>
                </a:solidFill>
                <a:latin typeface="Josefin Sans Regular"/>
              </a:rPr>
              <a:t>Dr. Seuss is well-know as a writer that employs restrictions to create interesting effects for the reader. The famous book </a:t>
            </a:r>
            <a:r>
              <a:rPr lang="en-US" sz="3499">
                <a:solidFill>
                  <a:srgbClr val="353333"/>
                </a:solidFill>
                <a:latin typeface="Josefin Sans Regular Italics"/>
              </a:rPr>
              <a:t>Green Eggs and Ham</a:t>
            </a:r>
            <a:r>
              <a:rPr lang="en-US" sz="3499">
                <a:solidFill>
                  <a:srgbClr val="353333"/>
                </a:solidFill>
                <a:latin typeface="Josefin Sans Regular"/>
              </a:rPr>
              <a:t> was actually the product of a bet between Seuss and his publisher that he could not create a full book using only 50 unique words.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6F7F8"/>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0" t="0" r="0" b="0"/>
          <a:stretch>
            <a:fillRect/>
          </a:stretch>
        </p:blipFill>
        <p:spPr>
          <a:xfrm flipH="false" flipV="false" rot="0">
            <a:off x="15243374" y="7484723"/>
            <a:ext cx="2502840" cy="2448233"/>
          </a:xfrm>
          <a:prstGeom prst="rect">
            <a:avLst/>
          </a:prstGeom>
        </p:spPr>
      </p:pic>
      <p:sp>
        <p:nvSpPr>
          <p:cNvPr name="TextBox 3" id="3"/>
          <p:cNvSpPr txBox="true"/>
          <p:nvPr/>
        </p:nvSpPr>
        <p:spPr>
          <a:xfrm rot="0">
            <a:off x="2339266" y="1200150"/>
            <a:ext cx="13609469" cy="2386329"/>
          </a:xfrm>
          <a:prstGeom prst="rect">
            <a:avLst/>
          </a:prstGeom>
        </p:spPr>
        <p:txBody>
          <a:bodyPr anchor="t" rtlCol="false" tIns="0" lIns="0" bIns="0" rIns="0">
            <a:spAutoFit/>
          </a:bodyPr>
          <a:lstStyle/>
          <a:p>
            <a:pPr algn="ctr">
              <a:lnSpc>
                <a:spcPts val="9199"/>
              </a:lnSpc>
            </a:pPr>
            <a:r>
              <a:rPr lang="en-US" sz="9199">
                <a:solidFill>
                  <a:srgbClr val="3E444B"/>
                </a:solidFill>
                <a:latin typeface="Redressed"/>
              </a:rPr>
              <a:t>Working with Word Restrictions: the Six-Word Memoir</a:t>
            </a:r>
          </a:p>
        </p:txBody>
      </p:sp>
      <p:sp>
        <p:nvSpPr>
          <p:cNvPr name="TextBox 4" id="4"/>
          <p:cNvSpPr txBox="true"/>
          <p:nvPr/>
        </p:nvSpPr>
        <p:spPr>
          <a:xfrm rot="0">
            <a:off x="642942" y="3974546"/>
            <a:ext cx="17002117" cy="2744470"/>
          </a:xfrm>
          <a:prstGeom prst="rect">
            <a:avLst/>
          </a:prstGeom>
        </p:spPr>
        <p:txBody>
          <a:bodyPr anchor="t" rtlCol="false" tIns="0" lIns="0" bIns="0" rIns="0">
            <a:spAutoFit/>
          </a:bodyPr>
          <a:lstStyle/>
          <a:p>
            <a:pPr algn="ctr">
              <a:lnSpc>
                <a:spcPts val="7279"/>
              </a:lnSpc>
            </a:pPr>
            <a:r>
              <a:rPr lang="en-US" sz="5199">
                <a:solidFill>
                  <a:srgbClr val="3E444B"/>
                </a:solidFill>
                <a:latin typeface="Josefin Sans Regular"/>
              </a:rPr>
              <a:t>The origin of "Six-Word Memoir is thought to come from Earnest Hemingway. He was challenged to compose a story using only six words and came up with this:</a:t>
            </a:r>
          </a:p>
        </p:txBody>
      </p:sp>
      <p:sp>
        <p:nvSpPr>
          <p:cNvPr name="TextBox 5" id="5"/>
          <p:cNvSpPr txBox="true"/>
          <p:nvPr/>
        </p:nvSpPr>
        <p:spPr>
          <a:xfrm rot="0">
            <a:off x="3775075" y="7772215"/>
            <a:ext cx="10737850" cy="936625"/>
          </a:xfrm>
          <a:prstGeom prst="rect">
            <a:avLst/>
          </a:prstGeom>
        </p:spPr>
        <p:txBody>
          <a:bodyPr anchor="t" rtlCol="false" tIns="0" lIns="0" bIns="0" rIns="0">
            <a:spAutoFit/>
          </a:bodyPr>
          <a:lstStyle/>
          <a:p>
            <a:pPr algn="ctr">
              <a:lnSpc>
                <a:spcPts val="7699"/>
              </a:lnSpc>
            </a:pPr>
            <a:r>
              <a:rPr lang="en-US" sz="5499">
                <a:solidFill>
                  <a:srgbClr val="3E444B"/>
                </a:solidFill>
                <a:latin typeface="Josefin Sans Regular Bold"/>
              </a:rPr>
              <a:t>For sale: baby shoes, never worn.</a:t>
            </a:r>
            <a:r>
              <a:rPr lang="en-US" sz="5499">
                <a:solidFill>
                  <a:srgbClr val="3E444B"/>
                </a:solidFill>
                <a:latin typeface="Josefin Sans Regular"/>
              </a:rPr>
              <a:t>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0" y="0"/>
            <a:ext cx="5715714" cy="10287000"/>
          </a:xfrm>
          <a:prstGeom prst="rect">
            <a:avLst/>
          </a:prstGeom>
        </p:spPr>
      </p:pic>
      <p:sp>
        <p:nvSpPr>
          <p:cNvPr name="TextBox 3" id="3"/>
          <p:cNvSpPr txBox="true"/>
          <p:nvPr/>
        </p:nvSpPr>
        <p:spPr>
          <a:xfrm rot="0">
            <a:off x="6856986" y="846287"/>
            <a:ext cx="10402314" cy="2367914"/>
          </a:xfrm>
          <a:prstGeom prst="rect">
            <a:avLst/>
          </a:prstGeom>
        </p:spPr>
        <p:txBody>
          <a:bodyPr anchor="t" rtlCol="false" tIns="0" lIns="0" bIns="0" rIns="0">
            <a:spAutoFit/>
          </a:bodyPr>
          <a:lstStyle/>
          <a:p>
            <a:pPr>
              <a:lnSpc>
                <a:spcPts val="9099"/>
              </a:lnSpc>
            </a:pPr>
            <a:r>
              <a:rPr lang="en-US" sz="9099">
                <a:solidFill>
                  <a:srgbClr val="FFFFFF"/>
                </a:solidFill>
                <a:latin typeface="Redressed"/>
              </a:rPr>
              <a:t>OuLiPo: Ouvroir de Littérature Potentielle</a:t>
            </a:r>
          </a:p>
        </p:txBody>
      </p:sp>
      <p:grpSp>
        <p:nvGrpSpPr>
          <p:cNvPr name="Group 4" id="4"/>
          <p:cNvGrpSpPr/>
          <p:nvPr/>
        </p:nvGrpSpPr>
        <p:grpSpPr>
          <a:xfrm rot="0">
            <a:off x="6555690" y="3568306"/>
            <a:ext cx="10402314" cy="5689994"/>
            <a:chOff x="0" y="0"/>
            <a:chExt cx="13869752" cy="7586658"/>
          </a:xfrm>
        </p:grpSpPr>
        <p:sp>
          <p:nvSpPr>
            <p:cNvPr name="TextBox 5" id="5"/>
            <p:cNvSpPr txBox="true"/>
            <p:nvPr/>
          </p:nvSpPr>
          <p:spPr>
            <a:xfrm rot="0">
              <a:off x="0" y="0"/>
              <a:ext cx="13869752" cy="787400"/>
            </a:xfrm>
            <a:prstGeom prst="rect">
              <a:avLst/>
            </a:prstGeom>
          </p:spPr>
          <p:txBody>
            <a:bodyPr anchor="t" rtlCol="false" tIns="0" lIns="0" bIns="0" rIns="0">
              <a:spAutoFit/>
            </a:bodyPr>
            <a:lstStyle/>
            <a:p>
              <a:pPr>
                <a:lnSpc>
                  <a:spcPts val="4679"/>
                </a:lnSpc>
              </a:pPr>
              <a:r>
                <a:rPr lang="en-US" sz="3899">
                  <a:solidFill>
                    <a:srgbClr val="FFFFFF"/>
                  </a:solidFill>
                  <a:latin typeface="Nunito Sans Bold"/>
                </a:rPr>
                <a:t>Translation: Workshop of Potential Literature</a:t>
              </a:r>
            </a:p>
          </p:txBody>
        </p:sp>
        <p:sp>
          <p:nvSpPr>
            <p:cNvPr name="TextBox 6" id="6"/>
            <p:cNvSpPr txBox="true"/>
            <p:nvPr/>
          </p:nvSpPr>
          <p:spPr>
            <a:xfrm rot="0">
              <a:off x="0" y="1347359"/>
              <a:ext cx="13869752" cy="6239299"/>
            </a:xfrm>
            <a:prstGeom prst="rect">
              <a:avLst/>
            </a:prstGeom>
          </p:spPr>
          <p:txBody>
            <a:bodyPr anchor="t" rtlCol="false" tIns="0" lIns="0" bIns="0" rIns="0">
              <a:spAutoFit/>
            </a:bodyPr>
            <a:lstStyle/>
            <a:p>
              <a:pPr>
                <a:lnSpc>
                  <a:spcPts val="5319"/>
                </a:lnSpc>
              </a:pPr>
              <a:r>
                <a:rPr lang="en-US" sz="3799">
                  <a:solidFill>
                    <a:srgbClr val="FFFFFF"/>
                  </a:solidFill>
                  <a:latin typeface="Josefin Sans Regular"/>
                </a:rPr>
                <a:t>This is a group of writers founded in 1960 that consisted of French writers using constrained writing techniques to create written works that were nothing like anything one might typically find. Many writing constraints are attributed to this group and are referred to as "Oulipian Constraints."</a:t>
              </a:r>
            </a:p>
          </p:txBody>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28069" t="0" r="33176" b="1376"/>
          <a:stretch>
            <a:fillRect/>
          </a:stretch>
        </p:blipFill>
        <p:spPr>
          <a:xfrm flipH="false" flipV="false" rot="0">
            <a:off x="11403117" y="0"/>
            <a:ext cx="6884883" cy="10295291"/>
          </a:xfrm>
          <a:prstGeom prst="rect">
            <a:avLst/>
          </a:prstGeom>
        </p:spPr>
      </p:pic>
      <p:sp>
        <p:nvSpPr>
          <p:cNvPr name="TextBox 3" id="3"/>
          <p:cNvSpPr txBox="true"/>
          <p:nvPr/>
        </p:nvSpPr>
        <p:spPr>
          <a:xfrm rot="0">
            <a:off x="1028700" y="846287"/>
            <a:ext cx="10402314" cy="1218564"/>
          </a:xfrm>
          <a:prstGeom prst="rect">
            <a:avLst/>
          </a:prstGeom>
        </p:spPr>
        <p:txBody>
          <a:bodyPr anchor="t" rtlCol="false" tIns="0" lIns="0" bIns="0" rIns="0">
            <a:spAutoFit/>
          </a:bodyPr>
          <a:lstStyle/>
          <a:p>
            <a:pPr>
              <a:lnSpc>
                <a:spcPts val="9099"/>
              </a:lnSpc>
            </a:pPr>
            <a:r>
              <a:rPr lang="en-US" sz="9099">
                <a:solidFill>
                  <a:srgbClr val="FFFFFF"/>
                </a:solidFill>
                <a:latin typeface="Redressed"/>
              </a:rPr>
              <a:t>OuLiPo: The Snowball</a:t>
            </a:r>
          </a:p>
        </p:txBody>
      </p:sp>
      <p:sp>
        <p:nvSpPr>
          <p:cNvPr name="TextBox 4" id="4"/>
          <p:cNvSpPr txBox="true"/>
          <p:nvPr/>
        </p:nvSpPr>
        <p:spPr>
          <a:xfrm rot="0">
            <a:off x="1028700" y="2458719"/>
            <a:ext cx="9251356" cy="6799581"/>
          </a:xfrm>
          <a:prstGeom prst="rect">
            <a:avLst/>
          </a:prstGeom>
        </p:spPr>
        <p:txBody>
          <a:bodyPr anchor="t" rtlCol="false" tIns="0" lIns="0" bIns="0" rIns="0">
            <a:spAutoFit/>
          </a:bodyPr>
          <a:lstStyle/>
          <a:p>
            <a:pPr>
              <a:lnSpc>
                <a:spcPts val="6719"/>
              </a:lnSpc>
            </a:pPr>
            <a:r>
              <a:rPr lang="en-US" sz="4799">
                <a:solidFill>
                  <a:srgbClr val="FFFFFF"/>
                </a:solidFill>
                <a:latin typeface="Josefin Sans Regular"/>
              </a:rPr>
              <a:t>The "Snowball" is a type of poem where each lines consists of only one word and each successive line is exactly one letter longer than the previous line. The example on the right is a snowball poem about a snowball poem!</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75" t="0" r="0" b="76628"/>
          <a:stretch>
            <a:fillRect/>
          </a:stretch>
        </p:blipFill>
        <p:spPr>
          <a:xfrm flipH="false" flipV="false" rot="0">
            <a:off x="0" y="-12075"/>
            <a:ext cx="18288000" cy="3217725"/>
          </a:xfrm>
          <a:prstGeom prst="rect">
            <a:avLst/>
          </a:prstGeom>
        </p:spPr>
      </p:pic>
      <p:sp>
        <p:nvSpPr>
          <p:cNvPr name="TextBox 3" id="3"/>
          <p:cNvSpPr txBox="true"/>
          <p:nvPr/>
        </p:nvSpPr>
        <p:spPr>
          <a:xfrm rot="0">
            <a:off x="1028700" y="3893752"/>
            <a:ext cx="16721013" cy="5860415"/>
          </a:xfrm>
          <a:prstGeom prst="rect">
            <a:avLst/>
          </a:prstGeom>
        </p:spPr>
        <p:txBody>
          <a:bodyPr anchor="t" rtlCol="false" tIns="0" lIns="0" bIns="0" rIns="0">
            <a:spAutoFit/>
          </a:bodyPr>
          <a:lstStyle/>
          <a:p>
            <a:pPr>
              <a:lnSpc>
                <a:spcPts val="7600"/>
              </a:lnSpc>
            </a:pPr>
            <a:r>
              <a:rPr lang="en-US" sz="7600">
                <a:solidFill>
                  <a:srgbClr val="FFFFFF"/>
                </a:solidFill>
                <a:latin typeface="Josefin Sans Regular"/>
              </a:rPr>
              <a:t>In groups, you will look at a writing sample and try to figure out what "odd" characteristic you see. Someone in each group should read the piece aloud as you try to find the applied constraint.</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C2C7CF"/>
        </a:solidFill>
      </p:bgPr>
    </p:bg>
    <p:spTree>
      <p:nvGrpSpPr>
        <p:cNvPr id="1" name=""/>
        <p:cNvGrpSpPr/>
        <p:nvPr/>
      </p:nvGrpSpPr>
      <p:grpSpPr>
        <a:xfrm>
          <a:off x="0" y="0"/>
          <a:ext cx="0" cy="0"/>
          <a:chOff x="0" y="0"/>
          <a:chExt cx="0" cy="0"/>
        </a:xfrm>
      </p:grpSpPr>
      <p:grpSp>
        <p:nvGrpSpPr>
          <p:cNvPr name="Group 2" id="2"/>
          <p:cNvGrpSpPr>
            <a:grpSpLocks noChangeAspect="true"/>
          </p:cNvGrpSpPr>
          <p:nvPr/>
        </p:nvGrpSpPr>
        <p:grpSpPr>
          <a:xfrm rot="0">
            <a:off x="12120685" y="2574290"/>
            <a:ext cx="5177898" cy="6684010"/>
            <a:chOff x="0" y="0"/>
            <a:chExt cx="1934210" cy="2496820"/>
          </a:xfrm>
        </p:grpSpPr>
        <p:sp>
          <p:nvSpPr>
            <p:cNvPr name="Freeform 3" id="3"/>
            <p:cNvSpPr/>
            <p:nvPr/>
          </p:nvSpPr>
          <p:spPr>
            <a:xfrm>
              <a:off x="0" y="31750"/>
              <a:ext cx="1934210" cy="2346960"/>
            </a:xfrm>
            <a:custGeom>
              <a:avLst/>
              <a:gdLst/>
              <a:ahLst/>
              <a:cxnLst/>
              <a:rect r="r" b="b" t="t" l="l"/>
              <a:pathLst>
                <a:path h="2346960" w="1934210">
                  <a:moveTo>
                    <a:pt x="1934210" y="2346960"/>
                  </a:moveTo>
                  <a:lnTo>
                    <a:pt x="15240" y="2259330"/>
                  </a:lnTo>
                  <a:lnTo>
                    <a:pt x="0" y="74930"/>
                  </a:lnTo>
                  <a:lnTo>
                    <a:pt x="1934210" y="0"/>
                  </a:lnTo>
                  <a:close/>
                </a:path>
              </a:pathLst>
            </a:custGeom>
            <a:solidFill>
              <a:srgbClr val="BFBFBF"/>
            </a:solidFill>
          </p:spPr>
        </p:sp>
        <p:sp>
          <p:nvSpPr>
            <p:cNvPr name="Freeform 4" id="4"/>
            <p:cNvSpPr/>
            <p:nvPr/>
          </p:nvSpPr>
          <p:spPr>
            <a:xfrm>
              <a:off x="1789430" y="1270"/>
              <a:ext cx="125730" cy="2494280"/>
            </a:xfrm>
            <a:custGeom>
              <a:avLst/>
              <a:gdLst/>
              <a:ahLst/>
              <a:cxnLst/>
              <a:rect r="r" b="b" t="t" l="l"/>
              <a:pathLst>
                <a:path h="2494280" w="125730">
                  <a:moveTo>
                    <a:pt x="0" y="2494280"/>
                  </a:moveTo>
                  <a:lnTo>
                    <a:pt x="125730" y="2373630"/>
                  </a:lnTo>
                  <a:lnTo>
                    <a:pt x="125730" y="31750"/>
                  </a:lnTo>
                  <a:lnTo>
                    <a:pt x="0" y="0"/>
                  </a:lnTo>
                  <a:close/>
                </a:path>
              </a:pathLst>
            </a:custGeom>
            <a:solidFill>
              <a:srgbClr val="FAFAFA"/>
            </a:solidFill>
          </p:spPr>
        </p:sp>
        <p:sp>
          <p:nvSpPr>
            <p:cNvPr name="Freeform 5" id="5"/>
            <p:cNvSpPr/>
            <p:nvPr/>
          </p:nvSpPr>
          <p:spPr>
            <a:xfrm>
              <a:off x="0" y="0"/>
              <a:ext cx="1812290" cy="2496820"/>
            </a:xfrm>
            <a:custGeom>
              <a:avLst/>
              <a:gdLst/>
              <a:ahLst/>
              <a:cxnLst/>
              <a:rect r="r" b="b" t="t" l="l"/>
              <a:pathLst>
                <a:path h="2496820" w="1812290">
                  <a:moveTo>
                    <a:pt x="1812290" y="2496820"/>
                  </a:moveTo>
                  <a:lnTo>
                    <a:pt x="0" y="2404110"/>
                  </a:lnTo>
                  <a:lnTo>
                    <a:pt x="0" y="92710"/>
                  </a:lnTo>
                  <a:lnTo>
                    <a:pt x="1812290" y="0"/>
                  </a:lnTo>
                  <a:close/>
                </a:path>
              </a:pathLst>
            </a:custGeom>
            <a:solidFill>
              <a:srgbClr val="E9E9E9"/>
            </a:solidFill>
          </p:spPr>
        </p:sp>
        <p:sp>
          <p:nvSpPr>
            <p:cNvPr name="Freeform 6" id="6"/>
            <p:cNvSpPr/>
            <p:nvPr/>
          </p:nvSpPr>
          <p:spPr>
            <a:xfrm>
              <a:off x="31750" y="88900"/>
              <a:ext cx="31750" cy="2319020"/>
            </a:xfrm>
            <a:custGeom>
              <a:avLst/>
              <a:gdLst/>
              <a:ahLst/>
              <a:cxnLst/>
              <a:rect r="r" b="b" t="t" l="l"/>
              <a:pathLst>
                <a:path h="2319020" w="31750">
                  <a:moveTo>
                    <a:pt x="31750" y="2319020"/>
                  </a:moveTo>
                  <a:lnTo>
                    <a:pt x="0" y="2316480"/>
                  </a:lnTo>
                  <a:lnTo>
                    <a:pt x="0" y="2540"/>
                  </a:lnTo>
                  <a:lnTo>
                    <a:pt x="31750" y="0"/>
                  </a:lnTo>
                  <a:close/>
                </a:path>
              </a:pathLst>
            </a:custGeom>
            <a:solidFill>
              <a:srgbClr val="CCCCCC"/>
            </a:solidFill>
          </p:spPr>
        </p:sp>
        <p:sp>
          <p:nvSpPr>
            <p:cNvPr name="Freeform 7" id="7"/>
            <p:cNvSpPr/>
            <p:nvPr/>
          </p:nvSpPr>
          <p:spPr>
            <a:xfrm>
              <a:off x="114300" y="54610"/>
              <a:ext cx="1637030" cy="2387600"/>
            </a:xfrm>
            <a:custGeom>
              <a:avLst/>
              <a:gdLst/>
              <a:ahLst/>
              <a:cxnLst/>
              <a:rect r="r" b="b" t="t" l="l"/>
              <a:pathLst>
                <a:path h="2387600" w="1637030">
                  <a:moveTo>
                    <a:pt x="1637030" y="2387600"/>
                  </a:moveTo>
                  <a:lnTo>
                    <a:pt x="0" y="2307590"/>
                  </a:lnTo>
                  <a:lnTo>
                    <a:pt x="0" y="80010"/>
                  </a:lnTo>
                  <a:lnTo>
                    <a:pt x="1637030" y="0"/>
                  </a:lnTo>
                  <a:close/>
                </a:path>
              </a:pathLst>
            </a:custGeom>
            <a:blipFill>
              <a:blip r:embed="rId3"/>
              <a:stretch>
                <a:fillRect l="0" r="0" t="-4851" b="-4851"/>
              </a:stretch>
            </a:blipFill>
          </p:spPr>
        </p:sp>
      </p:grpSp>
      <p:sp>
        <p:nvSpPr>
          <p:cNvPr name="TextBox 8" id="8"/>
          <p:cNvSpPr txBox="true"/>
          <p:nvPr/>
        </p:nvSpPr>
        <p:spPr>
          <a:xfrm rot="0">
            <a:off x="2405250" y="703730"/>
            <a:ext cx="13706867" cy="2498089"/>
          </a:xfrm>
          <a:prstGeom prst="rect">
            <a:avLst/>
          </a:prstGeom>
        </p:spPr>
        <p:txBody>
          <a:bodyPr anchor="t" rtlCol="false" tIns="0" lIns="0" bIns="0" rIns="0">
            <a:spAutoFit/>
          </a:bodyPr>
          <a:lstStyle/>
          <a:p>
            <a:pPr algn="ctr">
              <a:lnSpc>
                <a:spcPts val="9599"/>
              </a:lnSpc>
            </a:pPr>
            <a:r>
              <a:rPr lang="en-US" sz="9599">
                <a:solidFill>
                  <a:srgbClr val="353333"/>
                </a:solidFill>
                <a:latin typeface="Josefin Sans Regular Italics"/>
              </a:rPr>
              <a:t>Eunoia</a:t>
            </a:r>
            <a:r>
              <a:rPr lang="en-US" sz="9599">
                <a:solidFill>
                  <a:srgbClr val="353333"/>
                </a:solidFill>
                <a:latin typeface="Josefin Sans Regular"/>
              </a:rPr>
              <a:t> by Christian Bök</a:t>
            </a:r>
          </a:p>
          <a:p>
            <a:pPr algn="ctr">
              <a:lnSpc>
                <a:spcPts val="9599"/>
              </a:lnSpc>
            </a:pPr>
          </a:p>
        </p:txBody>
      </p:sp>
      <p:sp>
        <p:nvSpPr>
          <p:cNvPr name="TextBox 9" id="9"/>
          <p:cNvSpPr txBox="true"/>
          <p:nvPr/>
        </p:nvSpPr>
        <p:spPr>
          <a:xfrm rot="0">
            <a:off x="1407670" y="2221032"/>
            <a:ext cx="9766322" cy="7314326"/>
          </a:xfrm>
          <a:prstGeom prst="rect">
            <a:avLst/>
          </a:prstGeom>
        </p:spPr>
        <p:txBody>
          <a:bodyPr anchor="t" rtlCol="false" tIns="0" lIns="0" bIns="0" rIns="0">
            <a:spAutoFit/>
          </a:bodyPr>
          <a:lstStyle/>
          <a:p>
            <a:pPr>
              <a:lnSpc>
                <a:spcPts val="5298"/>
              </a:lnSpc>
            </a:pPr>
            <a:r>
              <a:rPr lang="en-US" sz="3784">
                <a:solidFill>
                  <a:srgbClr val="353333"/>
                </a:solidFill>
                <a:latin typeface="Josefin Sans Regular"/>
              </a:rPr>
              <a:t>These excerpts are taken from a five-chapter novel called </a:t>
            </a:r>
            <a:r>
              <a:rPr lang="en-US" sz="3784">
                <a:solidFill>
                  <a:srgbClr val="353333"/>
                </a:solidFill>
                <a:latin typeface="Josefin Sans Regular Italics"/>
              </a:rPr>
              <a:t>Eunoia</a:t>
            </a:r>
            <a:r>
              <a:rPr lang="en-US" sz="3784">
                <a:solidFill>
                  <a:srgbClr val="353333"/>
                </a:solidFill>
                <a:latin typeface="Josefin Sans Regular"/>
              </a:rPr>
              <a:t> in which each chapter centers around a particular vowel. Bök maintains that each vowel has its own distinct personality, and it shows when this writing constraint, called </a:t>
            </a:r>
            <a:r>
              <a:rPr lang="en-US" sz="3784">
                <a:solidFill>
                  <a:srgbClr val="353333"/>
                </a:solidFill>
                <a:latin typeface="Josefin Sans Regular Bold"/>
              </a:rPr>
              <a:t>univocalism</a:t>
            </a:r>
            <a:r>
              <a:rPr lang="en-US" sz="3784">
                <a:solidFill>
                  <a:srgbClr val="353333"/>
                </a:solidFill>
                <a:latin typeface="Josefin Sans Regular"/>
              </a:rPr>
              <a:t>, is applied. Notice the title of this book, </a:t>
            </a:r>
            <a:r>
              <a:rPr lang="en-US" sz="3784">
                <a:solidFill>
                  <a:srgbClr val="353333"/>
                </a:solidFill>
                <a:latin typeface="Josefin Sans Regular Italics"/>
              </a:rPr>
              <a:t>Eunoia</a:t>
            </a:r>
            <a:r>
              <a:rPr lang="en-US" sz="3784">
                <a:solidFill>
                  <a:srgbClr val="353333"/>
                </a:solidFill>
                <a:latin typeface="Josefin Sans Regular"/>
              </a:rPr>
              <a:t>, contains one of each vowel. What is amazing about this book is that it actually tells a story and has several themes running throughout it.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084" t="39447" r="0" b="33015"/>
          <a:stretch>
            <a:fillRect/>
          </a:stretch>
        </p:blipFill>
        <p:spPr>
          <a:xfrm flipH="false" flipV="false" rot="0">
            <a:off x="-638011" y="-732766"/>
            <a:ext cx="19709120" cy="3766643"/>
          </a:xfrm>
          <a:prstGeom prst="rect">
            <a:avLst/>
          </a:prstGeom>
        </p:spPr>
      </p:pic>
      <p:sp>
        <p:nvSpPr>
          <p:cNvPr name="TextBox 3" id="3"/>
          <p:cNvSpPr txBox="true"/>
          <p:nvPr/>
        </p:nvSpPr>
        <p:spPr>
          <a:xfrm rot="0">
            <a:off x="1496626" y="3574929"/>
            <a:ext cx="15294749" cy="1218564"/>
          </a:xfrm>
          <a:prstGeom prst="rect">
            <a:avLst/>
          </a:prstGeom>
        </p:spPr>
        <p:txBody>
          <a:bodyPr anchor="t" rtlCol="false" tIns="0" lIns="0" bIns="0" rIns="0">
            <a:spAutoFit/>
          </a:bodyPr>
          <a:lstStyle/>
          <a:p>
            <a:pPr algn="ctr">
              <a:lnSpc>
                <a:spcPts val="9099"/>
              </a:lnSpc>
            </a:pPr>
            <a:r>
              <a:rPr lang="en-US" sz="9099">
                <a:solidFill>
                  <a:srgbClr val="FFFFFF"/>
                </a:solidFill>
                <a:latin typeface="Redressed"/>
              </a:rPr>
              <a:t>Constrained Writing: Univocalism</a:t>
            </a:r>
          </a:p>
        </p:txBody>
      </p:sp>
      <p:sp>
        <p:nvSpPr>
          <p:cNvPr name="TextBox 4" id="4"/>
          <p:cNvSpPr txBox="true"/>
          <p:nvPr/>
        </p:nvSpPr>
        <p:spPr>
          <a:xfrm rot="0">
            <a:off x="1028700" y="5132700"/>
            <a:ext cx="16230600" cy="4125600"/>
          </a:xfrm>
          <a:prstGeom prst="rect">
            <a:avLst/>
          </a:prstGeom>
        </p:spPr>
        <p:txBody>
          <a:bodyPr anchor="t" rtlCol="false" tIns="0" lIns="0" bIns="0" rIns="0">
            <a:spAutoFit/>
          </a:bodyPr>
          <a:lstStyle/>
          <a:p>
            <a:pPr>
              <a:lnSpc>
                <a:spcPts val="4654"/>
              </a:lnSpc>
            </a:pPr>
            <a:r>
              <a:rPr lang="en-US" sz="3324">
                <a:solidFill>
                  <a:srgbClr val="FFFFFF"/>
                </a:solidFill>
                <a:latin typeface="Josefin Sans Regular"/>
              </a:rPr>
              <a:t>In your groups, you will be assigned a vowel that was not the one from your </a:t>
            </a:r>
            <a:r>
              <a:rPr lang="en-US" sz="3324">
                <a:solidFill>
                  <a:srgbClr val="FFFFFF"/>
                </a:solidFill>
                <a:latin typeface="Josefin Sans Regular Italics"/>
              </a:rPr>
              <a:t>Eunoia</a:t>
            </a:r>
            <a:r>
              <a:rPr lang="en-US" sz="3324">
                <a:solidFill>
                  <a:srgbClr val="FFFFFF"/>
                </a:solidFill>
                <a:latin typeface="Josefin Sans Regular"/>
              </a:rPr>
              <a:t> excerpt. Write a five-sentence passage using words that only use your assigned vowel. To keep in line with the style of Christian Bök, you cannot use words with "y" because it has its own vowel sound that detracts from the sound of your assigned vowel. Your writing must be grammatically sound- it should not be a string of nonsense. Begin by making a list of words (and names) that contain only the selected vowel. Once you have a large list, begin constructing sentences.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pic>
        <p:nvPicPr>
          <p:cNvPr name="Picture 2" id="2"/>
          <p:cNvPicPr>
            <a:picLocks noChangeAspect="true"/>
          </p:cNvPicPr>
          <p:nvPr/>
        </p:nvPicPr>
        <p:blipFill>
          <a:blip r:embed="rId3"/>
          <a:srcRect l="3084" t="39447" r="0" b="33015"/>
          <a:stretch>
            <a:fillRect/>
          </a:stretch>
        </p:blipFill>
        <p:spPr>
          <a:xfrm flipH="false" flipV="false" rot="0">
            <a:off x="-638011" y="-732766"/>
            <a:ext cx="19709120" cy="3766643"/>
          </a:xfrm>
          <a:prstGeom prst="rect">
            <a:avLst/>
          </a:prstGeom>
        </p:spPr>
      </p:pic>
      <p:sp>
        <p:nvSpPr>
          <p:cNvPr name="TextBox 3" id="3"/>
          <p:cNvSpPr txBox="true"/>
          <p:nvPr/>
        </p:nvSpPr>
        <p:spPr>
          <a:xfrm rot="0">
            <a:off x="1496626" y="3574929"/>
            <a:ext cx="15294749" cy="1218564"/>
          </a:xfrm>
          <a:prstGeom prst="rect">
            <a:avLst/>
          </a:prstGeom>
        </p:spPr>
        <p:txBody>
          <a:bodyPr anchor="t" rtlCol="false" tIns="0" lIns="0" bIns="0" rIns="0">
            <a:spAutoFit/>
          </a:bodyPr>
          <a:lstStyle/>
          <a:p>
            <a:pPr algn="ctr">
              <a:lnSpc>
                <a:spcPts val="9099"/>
              </a:lnSpc>
            </a:pPr>
            <a:r>
              <a:rPr lang="en-US" sz="9099">
                <a:solidFill>
                  <a:srgbClr val="FFFFFF"/>
                </a:solidFill>
                <a:latin typeface="Redressed"/>
              </a:rPr>
              <a:t>Constrained Writing: Univocalism</a:t>
            </a:r>
          </a:p>
        </p:txBody>
      </p:sp>
      <p:sp>
        <p:nvSpPr>
          <p:cNvPr name="TextBox 4" id="4"/>
          <p:cNvSpPr txBox="true"/>
          <p:nvPr/>
        </p:nvSpPr>
        <p:spPr>
          <a:xfrm rot="0">
            <a:off x="1028700" y="5823665"/>
            <a:ext cx="16230600" cy="3026416"/>
          </a:xfrm>
          <a:prstGeom prst="rect">
            <a:avLst/>
          </a:prstGeom>
        </p:spPr>
        <p:txBody>
          <a:bodyPr anchor="t" rtlCol="false" tIns="0" lIns="0" bIns="0" rIns="0">
            <a:spAutoFit/>
          </a:bodyPr>
          <a:lstStyle/>
          <a:p>
            <a:pPr>
              <a:lnSpc>
                <a:spcPts val="8014"/>
              </a:lnSpc>
            </a:pPr>
            <a:r>
              <a:rPr lang="en-US" sz="5724">
                <a:solidFill>
                  <a:srgbClr val="FFFFFF"/>
                </a:solidFill>
                <a:latin typeface="Josefin Sans Regular"/>
              </a:rPr>
              <a:t>Does each vowel seem to take on a personality of its own? What personality would you assign to each vowel?</a:t>
            </a:r>
          </a:p>
        </p:txBody>
      </p:sp>
    </p:spTree>
  </p:cSld>
  <p:clrMapOvr>
    <a:masterClrMapping/>
  </p:clrMapOvr>
</p:sld>
</file>

<file path=ppt/slides/slide11.xml><?xml version="1.0" encoding="utf-8"?>
<p:sld xmlns:p="http://schemas.openxmlformats.org/presentationml/2006/main" xmlns:a="http://schemas.openxmlformats.org/drawingml/2006/main">
  <p:cSld>
    <p:bg>
      <p:bgPr>
        <a:solidFill>
          <a:srgbClr val="3E444B"/>
        </a:solidFill>
      </p:bgPr>
    </p:bg>
    <p:spTree>
      <p:nvGrpSpPr>
        <p:cNvPr id="1" name=""/>
        <p:cNvGrpSpPr/>
        <p:nvPr/>
      </p:nvGrpSpPr>
      <p:grpSpPr>
        <a:xfrm>
          <a:off x="0" y="0"/>
          <a:ext cx="0" cy="0"/>
          <a:chOff x="0" y="0"/>
          <a:chExt cx="0" cy="0"/>
        </a:xfrm>
      </p:grpSpPr>
      <p:grpSp>
        <p:nvGrpSpPr>
          <p:cNvPr name="Group 2" id="2"/>
          <p:cNvGrpSpPr/>
          <p:nvPr/>
        </p:nvGrpSpPr>
        <p:grpSpPr>
          <a:xfrm rot="0">
            <a:off x="1028700" y="2613921"/>
            <a:ext cx="16230600" cy="6644379"/>
            <a:chOff x="0" y="0"/>
            <a:chExt cx="4918364" cy="2013448"/>
          </a:xfrm>
        </p:grpSpPr>
        <p:sp>
          <p:nvSpPr>
            <p:cNvPr name="Freeform 3" id="3"/>
            <p:cNvSpPr/>
            <p:nvPr/>
          </p:nvSpPr>
          <p:spPr>
            <a:xfrm>
              <a:off x="10160" y="16510"/>
              <a:ext cx="4895504" cy="1985508"/>
            </a:xfrm>
            <a:custGeom>
              <a:avLst/>
              <a:gdLst/>
              <a:ahLst/>
              <a:cxnLst/>
              <a:rect r="r" b="b" t="t" l="l"/>
              <a:pathLst>
                <a:path h="1985508" w="4895504">
                  <a:moveTo>
                    <a:pt x="4895504" y="1985508"/>
                  </a:moveTo>
                  <a:lnTo>
                    <a:pt x="0" y="1977888"/>
                  </a:lnTo>
                  <a:lnTo>
                    <a:pt x="0" y="701853"/>
                  </a:lnTo>
                  <a:lnTo>
                    <a:pt x="17780" y="19050"/>
                  </a:lnTo>
                  <a:lnTo>
                    <a:pt x="2439180" y="0"/>
                  </a:lnTo>
                  <a:lnTo>
                    <a:pt x="4876454" y="5080"/>
                  </a:lnTo>
                  <a:close/>
                </a:path>
              </a:pathLst>
            </a:custGeom>
            <a:solidFill>
              <a:srgbClr val="9FA4AD"/>
            </a:solidFill>
          </p:spPr>
        </p:sp>
        <p:sp>
          <p:nvSpPr>
            <p:cNvPr name="Freeform 4" id="4"/>
            <p:cNvSpPr/>
            <p:nvPr/>
          </p:nvSpPr>
          <p:spPr>
            <a:xfrm>
              <a:off x="-3810" y="0"/>
              <a:ext cx="4924714" cy="2012178"/>
            </a:xfrm>
            <a:custGeom>
              <a:avLst/>
              <a:gdLst/>
              <a:ahLst/>
              <a:cxnLst/>
              <a:rect r="r" b="b" t="t" l="l"/>
              <a:pathLst>
                <a:path h="2012178" w="4924714">
                  <a:moveTo>
                    <a:pt x="4890424" y="21590"/>
                  </a:moveTo>
                  <a:cubicBezTo>
                    <a:pt x="4891694" y="34290"/>
                    <a:pt x="4891694" y="44450"/>
                    <a:pt x="4892964" y="54610"/>
                  </a:cubicBezTo>
                  <a:cubicBezTo>
                    <a:pt x="4895504" y="93526"/>
                    <a:pt x="4896774" y="135785"/>
                    <a:pt x="4899314" y="176535"/>
                  </a:cubicBezTo>
                  <a:cubicBezTo>
                    <a:pt x="4899314" y="235397"/>
                    <a:pt x="4912014" y="1396025"/>
                    <a:pt x="4918364" y="1454886"/>
                  </a:cubicBezTo>
                  <a:cubicBezTo>
                    <a:pt x="4924714" y="1543933"/>
                    <a:pt x="4920904" y="1634489"/>
                    <a:pt x="4920904" y="1723536"/>
                  </a:cubicBezTo>
                  <a:cubicBezTo>
                    <a:pt x="4920904" y="1802018"/>
                    <a:pt x="4922174" y="1874463"/>
                    <a:pt x="4923444" y="1951218"/>
                  </a:cubicBezTo>
                  <a:cubicBezTo>
                    <a:pt x="4923444" y="1972808"/>
                    <a:pt x="4923444" y="1986778"/>
                    <a:pt x="4923444" y="2010908"/>
                  </a:cubicBezTo>
                  <a:cubicBezTo>
                    <a:pt x="4900584" y="2010908"/>
                    <a:pt x="4880264" y="2012178"/>
                    <a:pt x="4849531" y="2010908"/>
                  </a:cubicBezTo>
                  <a:cubicBezTo>
                    <a:pt x="4601498" y="2005828"/>
                    <a:pt x="4349649" y="2012178"/>
                    <a:pt x="4101616" y="2007098"/>
                  </a:cubicBezTo>
                  <a:cubicBezTo>
                    <a:pt x="3952796" y="2003288"/>
                    <a:pt x="3807792" y="2005828"/>
                    <a:pt x="3658972" y="2003288"/>
                  </a:cubicBezTo>
                  <a:cubicBezTo>
                    <a:pt x="3590286" y="2002018"/>
                    <a:pt x="3521600" y="2000748"/>
                    <a:pt x="3452914" y="1999478"/>
                  </a:cubicBezTo>
                  <a:cubicBezTo>
                    <a:pt x="3410939" y="1999478"/>
                    <a:pt x="3372780" y="2000748"/>
                    <a:pt x="3330805" y="2000748"/>
                  </a:cubicBezTo>
                  <a:cubicBezTo>
                    <a:pt x="3223960" y="1999478"/>
                    <a:pt x="2930136" y="2000748"/>
                    <a:pt x="2823291" y="1999478"/>
                  </a:cubicBezTo>
                  <a:cubicBezTo>
                    <a:pt x="2746973" y="1998208"/>
                    <a:pt x="1220616" y="2007098"/>
                    <a:pt x="1144298" y="2005828"/>
                  </a:cubicBezTo>
                  <a:cubicBezTo>
                    <a:pt x="1125218" y="2005828"/>
                    <a:pt x="1102323" y="2007098"/>
                    <a:pt x="1083243" y="2007098"/>
                  </a:cubicBezTo>
                  <a:cubicBezTo>
                    <a:pt x="1037453" y="2007098"/>
                    <a:pt x="995478" y="2008368"/>
                    <a:pt x="949687" y="2008368"/>
                  </a:cubicBezTo>
                  <a:cubicBezTo>
                    <a:pt x="835210" y="2008368"/>
                    <a:pt x="724549" y="2007098"/>
                    <a:pt x="610073" y="2005828"/>
                  </a:cubicBezTo>
                  <a:cubicBezTo>
                    <a:pt x="541386" y="2004558"/>
                    <a:pt x="472700" y="2003288"/>
                    <a:pt x="407830" y="2002018"/>
                  </a:cubicBezTo>
                  <a:cubicBezTo>
                    <a:pt x="285722" y="2000748"/>
                    <a:pt x="163613" y="1999478"/>
                    <a:pt x="48260" y="1999478"/>
                  </a:cubicBezTo>
                  <a:cubicBezTo>
                    <a:pt x="38100" y="1999478"/>
                    <a:pt x="29210" y="1999478"/>
                    <a:pt x="19050" y="1998208"/>
                  </a:cubicBezTo>
                  <a:cubicBezTo>
                    <a:pt x="10160" y="1996938"/>
                    <a:pt x="5080" y="1990588"/>
                    <a:pt x="7620" y="1981698"/>
                  </a:cubicBezTo>
                  <a:cubicBezTo>
                    <a:pt x="16510" y="1949927"/>
                    <a:pt x="12700" y="1912195"/>
                    <a:pt x="11430" y="1872954"/>
                  </a:cubicBezTo>
                  <a:cubicBezTo>
                    <a:pt x="10160" y="1792963"/>
                    <a:pt x="6350" y="1714481"/>
                    <a:pt x="7620" y="1634489"/>
                  </a:cubicBezTo>
                  <a:cubicBezTo>
                    <a:pt x="5080" y="1534878"/>
                    <a:pt x="0" y="301805"/>
                    <a:pt x="7620" y="200684"/>
                  </a:cubicBezTo>
                  <a:cubicBezTo>
                    <a:pt x="8890" y="181063"/>
                    <a:pt x="7620" y="159933"/>
                    <a:pt x="8890" y="140313"/>
                  </a:cubicBezTo>
                  <a:cubicBezTo>
                    <a:pt x="10160" y="108618"/>
                    <a:pt x="12700" y="73905"/>
                    <a:pt x="13970" y="44450"/>
                  </a:cubicBezTo>
                  <a:cubicBezTo>
                    <a:pt x="13970" y="41910"/>
                    <a:pt x="15240" y="39370"/>
                    <a:pt x="16510" y="38100"/>
                  </a:cubicBezTo>
                  <a:cubicBezTo>
                    <a:pt x="38100" y="35560"/>
                    <a:pt x="68216" y="30480"/>
                    <a:pt x="129270" y="29210"/>
                  </a:cubicBezTo>
                  <a:cubicBezTo>
                    <a:pt x="232299" y="25400"/>
                    <a:pt x="335328" y="22860"/>
                    <a:pt x="442173" y="20320"/>
                  </a:cubicBezTo>
                  <a:cubicBezTo>
                    <a:pt x="514675" y="17780"/>
                    <a:pt x="587177" y="16510"/>
                    <a:pt x="655863" y="13970"/>
                  </a:cubicBezTo>
                  <a:cubicBezTo>
                    <a:pt x="724549" y="11430"/>
                    <a:pt x="797051" y="8890"/>
                    <a:pt x="865738" y="8890"/>
                  </a:cubicBezTo>
                  <a:cubicBezTo>
                    <a:pt x="942055" y="7620"/>
                    <a:pt x="1018373" y="10160"/>
                    <a:pt x="1094691" y="8890"/>
                  </a:cubicBezTo>
                  <a:cubicBezTo>
                    <a:pt x="1190089" y="8890"/>
                    <a:pt x="2918689" y="6350"/>
                    <a:pt x="3014086" y="5080"/>
                  </a:cubicBezTo>
                  <a:cubicBezTo>
                    <a:pt x="3105667" y="3810"/>
                    <a:pt x="3197249" y="2540"/>
                    <a:pt x="3292646" y="2540"/>
                  </a:cubicBezTo>
                  <a:cubicBezTo>
                    <a:pt x="3449098" y="1270"/>
                    <a:pt x="3601734" y="0"/>
                    <a:pt x="3758185" y="0"/>
                  </a:cubicBezTo>
                  <a:cubicBezTo>
                    <a:pt x="3823056" y="0"/>
                    <a:pt x="3891742" y="2540"/>
                    <a:pt x="3956612" y="2540"/>
                  </a:cubicBezTo>
                  <a:cubicBezTo>
                    <a:pt x="4135959" y="3810"/>
                    <a:pt x="4319122" y="5080"/>
                    <a:pt x="4498469" y="7620"/>
                  </a:cubicBezTo>
                  <a:cubicBezTo>
                    <a:pt x="4593866" y="8890"/>
                    <a:pt x="4689264" y="12700"/>
                    <a:pt x="4784661" y="16510"/>
                  </a:cubicBezTo>
                  <a:cubicBezTo>
                    <a:pt x="4807556" y="16510"/>
                    <a:pt x="4830452" y="16510"/>
                    <a:pt x="4849531" y="16510"/>
                  </a:cubicBezTo>
                  <a:cubicBezTo>
                    <a:pt x="4871374" y="17780"/>
                    <a:pt x="4880264" y="20320"/>
                    <a:pt x="4890424" y="21590"/>
                  </a:cubicBezTo>
                  <a:close/>
                  <a:moveTo>
                    <a:pt x="4900584" y="1994398"/>
                  </a:moveTo>
                  <a:cubicBezTo>
                    <a:pt x="4901854" y="1977888"/>
                    <a:pt x="4903124" y="1965188"/>
                    <a:pt x="4903124" y="1952488"/>
                  </a:cubicBezTo>
                  <a:cubicBezTo>
                    <a:pt x="4901854" y="1866917"/>
                    <a:pt x="4900584" y="1786926"/>
                    <a:pt x="4900584" y="1700897"/>
                  </a:cubicBezTo>
                  <a:cubicBezTo>
                    <a:pt x="4900584" y="1661656"/>
                    <a:pt x="4903124" y="1622415"/>
                    <a:pt x="4901854" y="1583174"/>
                  </a:cubicBezTo>
                  <a:cubicBezTo>
                    <a:pt x="4901854" y="1546952"/>
                    <a:pt x="4900584" y="1509220"/>
                    <a:pt x="4899314" y="1472998"/>
                  </a:cubicBezTo>
                  <a:cubicBezTo>
                    <a:pt x="4894234" y="1417155"/>
                    <a:pt x="4882804" y="261054"/>
                    <a:pt x="4882804" y="205212"/>
                  </a:cubicBezTo>
                  <a:cubicBezTo>
                    <a:pt x="4880264" y="158424"/>
                    <a:pt x="4877724" y="110128"/>
                    <a:pt x="4875184" y="63500"/>
                  </a:cubicBezTo>
                  <a:cubicBezTo>
                    <a:pt x="4873914" y="44450"/>
                    <a:pt x="4872644" y="43180"/>
                    <a:pt x="4838084" y="41910"/>
                  </a:cubicBezTo>
                  <a:cubicBezTo>
                    <a:pt x="4826636" y="41910"/>
                    <a:pt x="4819004" y="41910"/>
                    <a:pt x="4807556" y="40640"/>
                  </a:cubicBezTo>
                  <a:cubicBezTo>
                    <a:pt x="4712159" y="36830"/>
                    <a:pt x="4612946" y="31750"/>
                    <a:pt x="4517548" y="30480"/>
                  </a:cubicBezTo>
                  <a:cubicBezTo>
                    <a:pt x="4284779" y="26670"/>
                    <a:pt x="4048193" y="25400"/>
                    <a:pt x="3815424" y="22860"/>
                  </a:cubicBezTo>
                  <a:cubicBezTo>
                    <a:pt x="3781081" y="22860"/>
                    <a:pt x="3742922" y="22860"/>
                    <a:pt x="3708579" y="22860"/>
                  </a:cubicBezTo>
                  <a:cubicBezTo>
                    <a:pt x="3651340" y="22860"/>
                    <a:pt x="3594102" y="22860"/>
                    <a:pt x="3540679" y="22860"/>
                  </a:cubicBezTo>
                  <a:cubicBezTo>
                    <a:pt x="3418571" y="22860"/>
                    <a:pt x="3296463" y="22860"/>
                    <a:pt x="3178170" y="24130"/>
                  </a:cubicBezTo>
                  <a:cubicBezTo>
                    <a:pt x="3075140" y="25400"/>
                    <a:pt x="1338908" y="29210"/>
                    <a:pt x="1235879" y="29210"/>
                  </a:cubicBezTo>
                  <a:cubicBezTo>
                    <a:pt x="1067980" y="29210"/>
                    <a:pt x="900081" y="26670"/>
                    <a:pt x="732181" y="33020"/>
                  </a:cubicBezTo>
                  <a:cubicBezTo>
                    <a:pt x="644416" y="36830"/>
                    <a:pt x="560466" y="36830"/>
                    <a:pt x="476516" y="38100"/>
                  </a:cubicBezTo>
                  <a:cubicBezTo>
                    <a:pt x="331512" y="41910"/>
                    <a:pt x="186508" y="45720"/>
                    <a:pt x="49530" y="50800"/>
                  </a:cubicBezTo>
                  <a:cubicBezTo>
                    <a:pt x="36830" y="50800"/>
                    <a:pt x="34290" y="53340"/>
                    <a:pt x="33020" y="69377"/>
                  </a:cubicBezTo>
                  <a:cubicBezTo>
                    <a:pt x="31750" y="96544"/>
                    <a:pt x="31750" y="123711"/>
                    <a:pt x="30480" y="150878"/>
                  </a:cubicBezTo>
                  <a:cubicBezTo>
                    <a:pt x="29210" y="196156"/>
                    <a:pt x="26670" y="239925"/>
                    <a:pt x="25400" y="285203"/>
                  </a:cubicBezTo>
                  <a:cubicBezTo>
                    <a:pt x="20320" y="333499"/>
                    <a:pt x="26670" y="1513748"/>
                    <a:pt x="29210" y="1562045"/>
                  </a:cubicBezTo>
                  <a:cubicBezTo>
                    <a:pt x="29210" y="1613360"/>
                    <a:pt x="29210" y="1666184"/>
                    <a:pt x="30480" y="1717499"/>
                  </a:cubicBezTo>
                  <a:cubicBezTo>
                    <a:pt x="30480" y="1755231"/>
                    <a:pt x="33020" y="1792963"/>
                    <a:pt x="33020" y="1830694"/>
                  </a:cubicBezTo>
                  <a:cubicBezTo>
                    <a:pt x="33020" y="1871445"/>
                    <a:pt x="33020" y="1912195"/>
                    <a:pt x="31750" y="1952488"/>
                  </a:cubicBezTo>
                  <a:cubicBezTo>
                    <a:pt x="31750" y="1956298"/>
                    <a:pt x="31750" y="1958838"/>
                    <a:pt x="31750" y="1962648"/>
                  </a:cubicBezTo>
                  <a:cubicBezTo>
                    <a:pt x="31750" y="1972808"/>
                    <a:pt x="35560" y="1976618"/>
                    <a:pt x="44450" y="1976618"/>
                  </a:cubicBezTo>
                  <a:cubicBezTo>
                    <a:pt x="75847" y="1976618"/>
                    <a:pt x="129270" y="1977888"/>
                    <a:pt x="178877" y="1977888"/>
                  </a:cubicBezTo>
                  <a:cubicBezTo>
                    <a:pt x="251379" y="1977888"/>
                    <a:pt x="327696" y="1975348"/>
                    <a:pt x="400198" y="1977888"/>
                  </a:cubicBezTo>
                  <a:cubicBezTo>
                    <a:pt x="518491" y="1981698"/>
                    <a:pt x="636784" y="1984238"/>
                    <a:pt x="755077" y="1982968"/>
                  </a:cubicBezTo>
                  <a:cubicBezTo>
                    <a:pt x="831394" y="1981698"/>
                    <a:pt x="903896" y="1984238"/>
                    <a:pt x="980214" y="1984238"/>
                  </a:cubicBezTo>
                  <a:cubicBezTo>
                    <a:pt x="1090875" y="1984238"/>
                    <a:pt x="1201536" y="1982968"/>
                    <a:pt x="1312197" y="1984238"/>
                  </a:cubicBezTo>
                  <a:cubicBezTo>
                    <a:pt x="1476281" y="1985508"/>
                    <a:pt x="3277383" y="1975348"/>
                    <a:pt x="3445282" y="1977888"/>
                  </a:cubicBezTo>
                  <a:cubicBezTo>
                    <a:pt x="3517784" y="1979158"/>
                    <a:pt x="3590286" y="1980428"/>
                    <a:pt x="3658972" y="1980428"/>
                  </a:cubicBezTo>
                  <a:cubicBezTo>
                    <a:pt x="3784897" y="1982968"/>
                    <a:pt x="3907005" y="1979158"/>
                    <a:pt x="4032930" y="1982968"/>
                  </a:cubicBezTo>
                  <a:cubicBezTo>
                    <a:pt x="4135959" y="1985508"/>
                    <a:pt x="4238988" y="1985508"/>
                    <a:pt x="4342017" y="1988048"/>
                  </a:cubicBezTo>
                  <a:cubicBezTo>
                    <a:pt x="4494653" y="1991858"/>
                    <a:pt x="4647289" y="1994398"/>
                    <a:pt x="4799925" y="1995668"/>
                  </a:cubicBezTo>
                  <a:cubicBezTo>
                    <a:pt x="4857163" y="1995668"/>
                    <a:pt x="4880264" y="1994398"/>
                    <a:pt x="4900584" y="1994398"/>
                  </a:cubicBezTo>
                  <a:close/>
                </a:path>
              </a:pathLst>
            </a:custGeom>
            <a:solidFill>
              <a:srgbClr val="C2C7CF"/>
            </a:solidFill>
          </p:spPr>
        </p:sp>
      </p:grpSp>
      <p:sp>
        <p:nvSpPr>
          <p:cNvPr name="TextBox 5" id="5"/>
          <p:cNvSpPr txBox="true"/>
          <p:nvPr/>
        </p:nvSpPr>
        <p:spPr>
          <a:xfrm rot="0">
            <a:off x="1461278" y="3153541"/>
            <a:ext cx="15365444" cy="5460365"/>
          </a:xfrm>
          <a:prstGeom prst="rect">
            <a:avLst/>
          </a:prstGeom>
        </p:spPr>
        <p:txBody>
          <a:bodyPr anchor="t" rtlCol="false" tIns="0" lIns="0" bIns="0" rIns="0">
            <a:spAutoFit/>
          </a:bodyPr>
          <a:lstStyle/>
          <a:p>
            <a:pPr>
              <a:lnSpc>
                <a:spcPts val="6160"/>
              </a:lnSpc>
            </a:pPr>
            <a:r>
              <a:rPr lang="en-US" spc="136" sz="4400">
                <a:solidFill>
                  <a:srgbClr val="000000"/>
                </a:solidFill>
                <a:latin typeface="Josefin Sans Regular"/>
              </a:rPr>
              <a:t>This exercise demonstrates how placing restrictions or constraints on our writing can actually open up the doors to creativity. Specifically, univocalism teaches us that not only is word choice important, but letter choice can have a huge impact on the feel of our writing. Consider the value of each letter and sound as you read and write poetry and other works of creative writing. </a:t>
            </a:r>
          </a:p>
        </p:txBody>
      </p:sp>
      <p:sp>
        <p:nvSpPr>
          <p:cNvPr name="TextBox 6" id="6"/>
          <p:cNvSpPr txBox="true"/>
          <p:nvPr/>
        </p:nvSpPr>
        <p:spPr>
          <a:xfrm rot="0">
            <a:off x="3942843" y="850442"/>
            <a:ext cx="10402314" cy="1142365"/>
          </a:xfrm>
          <a:prstGeom prst="rect">
            <a:avLst/>
          </a:prstGeom>
        </p:spPr>
        <p:txBody>
          <a:bodyPr anchor="t" rtlCol="false" tIns="0" lIns="0" bIns="0" rIns="0">
            <a:spAutoFit/>
          </a:bodyPr>
          <a:lstStyle/>
          <a:p>
            <a:pPr algn="ctr">
              <a:lnSpc>
                <a:spcPts val="8599"/>
              </a:lnSpc>
            </a:pPr>
            <a:r>
              <a:rPr lang="en-US" sz="8599">
                <a:solidFill>
                  <a:srgbClr val="FFFFFF"/>
                </a:solidFill>
                <a:latin typeface="Redressed"/>
              </a:rPr>
              <a:t>Why Is This Important?</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3E444B"/>
        </a:solidFill>
      </p:bgPr>
    </p:bg>
    <p:spTree>
      <p:nvGrpSpPr>
        <p:cNvPr id="1" name=""/>
        <p:cNvGrpSpPr/>
        <p:nvPr/>
      </p:nvGrpSpPr>
      <p:grpSpPr>
        <a:xfrm>
          <a:off x="0" y="0"/>
          <a:ext cx="0" cy="0"/>
          <a:chOff x="0" y="0"/>
          <a:chExt cx="0" cy="0"/>
        </a:xfrm>
      </p:grpSpPr>
      <p:grpSp>
        <p:nvGrpSpPr>
          <p:cNvPr name="Group 2" id="2"/>
          <p:cNvGrpSpPr/>
          <p:nvPr/>
        </p:nvGrpSpPr>
        <p:grpSpPr>
          <a:xfrm rot="0">
            <a:off x="5506996" y="1506496"/>
            <a:ext cx="7274007" cy="7274007"/>
            <a:chOff x="0" y="0"/>
            <a:chExt cx="812800" cy="812800"/>
          </a:xfrm>
        </p:grpSpPr>
        <p:sp>
          <p:nvSpPr>
            <p:cNvPr name="Freeform 3" id="3"/>
            <p:cNvSpPr/>
            <p:nvPr/>
          </p:nvSpPr>
          <p:spPr>
            <a:xfrm>
              <a:off x="1813" y="0"/>
              <a:ext cx="809173" cy="812800"/>
            </a:xfrm>
            <a:custGeom>
              <a:avLst/>
              <a:gdLst/>
              <a:ahLst/>
              <a:cxnLst/>
              <a:rect r="r" b="b" t="t" l="l"/>
              <a:pathLst>
                <a:path h="812800" w="809173">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FFFF"/>
            </a:solidFill>
          </p:spPr>
        </p:sp>
        <p:sp>
          <p:nvSpPr>
            <p:cNvPr name="TextBox 4" id="4"/>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pic>
        <p:nvPicPr>
          <p:cNvPr name="Picture 5" id="5">
            <a:hlinkClick r:id="rId3"/>
          </p:cNvPr>
          <p:cNvPicPr>
            <a:picLocks noChangeAspect="true"/>
          </p:cNvPicPr>
          <p:nvPr/>
        </p:nvPicPr>
        <p:blipFill>
          <a:blip r:embed="rId2"/>
          <a:srcRect l="0" t="0" r="0" b="0"/>
          <a:stretch>
            <a:fillRect/>
          </a:stretch>
        </p:blipFill>
        <p:spPr>
          <a:xfrm flipH="false" flipV="false" rot="0">
            <a:off x="5506996" y="1506496"/>
            <a:ext cx="7274007" cy="7274007"/>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DAEo9xP_sXk</dc:identifier>
  <dcterms:modified xsi:type="dcterms:W3CDTF">2011-08-01T06:04:30Z</dcterms:modified>
  <cp:revision>1</cp:revision>
  <dc:title>Dark Grey and White Photocentric Coffee House Restaurant Business Plan Visual Charts Presentation</dc:title>
</cp:coreProperties>
</file>